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6"/>
  </p:notesMasterIdLst>
  <p:handoutMasterIdLst>
    <p:handoutMasterId r:id="rId37"/>
  </p:handoutMasterIdLst>
  <p:sldIdLst>
    <p:sldId id="256" r:id="rId5"/>
    <p:sldId id="728" r:id="rId6"/>
    <p:sldId id="731" r:id="rId7"/>
    <p:sldId id="758" r:id="rId8"/>
    <p:sldId id="730" r:id="rId9"/>
    <p:sldId id="761" r:id="rId10"/>
    <p:sldId id="760" r:id="rId11"/>
    <p:sldId id="330" r:id="rId12"/>
    <p:sldId id="756" r:id="rId13"/>
    <p:sldId id="709" r:id="rId14"/>
    <p:sldId id="737" r:id="rId15"/>
    <p:sldId id="753" r:id="rId16"/>
    <p:sldId id="765" r:id="rId17"/>
    <p:sldId id="276" r:id="rId18"/>
    <p:sldId id="291" r:id="rId19"/>
    <p:sldId id="288" r:id="rId20"/>
    <p:sldId id="390" r:id="rId21"/>
    <p:sldId id="757" r:id="rId22"/>
    <p:sldId id="755" r:id="rId23"/>
    <p:sldId id="286" r:id="rId24"/>
    <p:sldId id="759" r:id="rId25"/>
    <p:sldId id="747" r:id="rId26"/>
    <p:sldId id="766" r:id="rId27"/>
    <p:sldId id="380" r:id="rId28"/>
    <p:sldId id="696" r:id="rId29"/>
    <p:sldId id="323" r:id="rId30"/>
    <p:sldId id="734" r:id="rId31"/>
    <p:sldId id="289" r:id="rId32"/>
    <p:sldId id="714" r:id="rId33"/>
    <p:sldId id="350" r:id="rId34"/>
    <p:sldId id="76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5" userDrawn="1">
          <p15:clr>
            <a:srgbClr val="A4A3A4"/>
          </p15:clr>
        </p15:guide>
        <p15:guide id="2" pos="7242" userDrawn="1">
          <p15:clr>
            <a:srgbClr val="A4A3A4"/>
          </p15:clr>
        </p15:guide>
        <p15:guide id="3" pos="22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Barcz" initials="AB" lastIdx="3" clrIdx="0">
    <p:extLst>
      <p:ext uri="{19B8F6BF-5375-455C-9EA6-DF929625EA0E}">
        <p15:presenceInfo xmlns:p15="http://schemas.microsoft.com/office/powerpoint/2012/main" userId="Anna Barc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260"/>
    <a:srgbClr val="6CADDF"/>
    <a:srgbClr val="0033CC"/>
    <a:srgbClr val="3E6DCA"/>
    <a:srgbClr val="4590B8"/>
    <a:srgbClr val="284C94"/>
    <a:srgbClr val="EA8B00"/>
    <a:srgbClr val="84E3F8"/>
    <a:srgbClr val="88E3FC"/>
    <a:srgbClr val="6E6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58D8BB-F2CE-4F6D-A10D-215C34524ED8}" v="30" dt="2024-05-27T19:38:19.873"/>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Styl ciemny 1 — Ak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Styl z motywem 2 — Ak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Styl ciemny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Styl ciemny 1 — Ak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74" y="62"/>
      </p:cViewPr>
      <p:guideLst>
        <p:guide orient="horz" pos="595"/>
        <p:guide pos="7242"/>
        <p:guide pos="2252"/>
      </p:guideLst>
    </p:cSldViewPr>
  </p:slideViewPr>
  <p:notesTextViewPr>
    <p:cViewPr>
      <p:scale>
        <a:sx n="1" d="1"/>
        <a:sy n="1" d="1"/>
      </p:scale>
      <p:origin x="0" y="0"/>
    </p:cViewPr>
  </p:notesTextViewPr>
  <p:sorterViewPr>
    <p:cViewPr>
      <p:scale>
        <a:sx n="100" d="100"/>
        <a:sy n="100" d="100"/>
      </p:scale>
      <p:origin x="0" y="-4459"/>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zy Pejaś" userId="2ed53e04-a305-445c-904d-72f84c49c3af" providerId="ADAL" clId="{CA58D8BB-F2CE-4F6D-A10D-215C34524ED8}"/>
    <pc:docChg chg="undo redo custSel delSld modSld">
      <pc:chgData name="Jerzy Pejaś" userId="2ed53e04-a305-445c-904d-72f84c49c3af" providerId="ADAL" clId="{CA58D8BB-F2CE-4F6D-A10D-215C34524ED8}" dt="2024-05-27T20:15:38.397" v="113" actId="6549"/>
      <pc:docMkLst>
        <pc:docMk/>
      </pc:docMkLst>
      <pc:sldChg chg="modSp mod">
        <pc:chgData name="Jerzy Pejaś" userId="2ed53e04-a305-445c-904d-72f84c49c3af" providerId="ADAL" clId="{CA58D8BB-F2CE-4F6D-A10D-215C34524ED8}" dt="2024-05-27T19:33:09.728" v="27" actId="6549"/>
        <pc:sldMkLst>
          <pc:docMk/>
          <pc:sldMk cId="2884498169" sldId="291"/>
        </pc:sldMkLst>
        <pc:spChg chg="mod">
          <ac:chgData name="Jerzy Pejaś" userId="2ed53e04-a305-445c-904d-72f84c49c3af" providerId="ADAL" clId="{CA58D8BB-F2CE-4F6D-A10D-215C34524ED8}" dt="2024-05-27T19:32:49.639" v="25" actId="1035"/>
          <ac:spMkLst>
            <pc:docMk/>
            <pc:sldMk cId="2884498169" sldId="291"/>
            <ac:spMk id="2" creationId="{D0056572-ED82-4DD7-B52A-68EA405A158B}"/>
          </ac:spMkLst>
        </pc:spChg>
        <pc:spChg chg="mod">
          <ac:chgData name="Jerzy Pejaś" userId="2ed53e04-a305-445c-904d-72f84c49c3af" providerId="ADAL" clId="{CA58D8BB-F2CE-4F6D-A10D-215C34524ED8}" dt="2024-05-27T19:33:09.728" v="27" actId="6549"/>
          <ac:spMkLst>
            <pc:docMk/>
            <pc:sldMk cId="2884498169" sldId="291"/>
            <ac:spMk id="9" creationId="{C8D6A56D-F809-402B-BA39-5CD3D0D82B48}"/>
          </ac:spMkLst>
        </pc:spChg>
        <pc:picChg chg="mod">
          <ac:chgData name="Jerzy Pejaś" userId="2ed53e04-a305-445c-904d-72f84c49c3af" providerId="ADAL" clId="{CA58D8BB-F2CE-4F6D-A10D-215C34524ED8}" dt="2024-05-27T19:31:27.151" v="8" actId="27636"/>
          <ac:picMkLst>
            <pc:docMk/>
            <pc:sldMk cId="2884498169" sldId="291"/>
            <ac:picMk id="1026" creationId="{53A2C789-32FD-4557-87C7-97956DD06FA2}"/>
          </ac:picMkLst>
        </pc:picChg>
      </pc:sldChg>
      <pc:sldChg chg="modSp mod">
        <pc:chgData name="Jerzy Pejaś" userId="2ed53e04-a305-445c-904d-72f84c49c3af" providerId="ADAL" clId="{CA58D8BB-F2CE-4F6D-A10D-215C34524ED8}" dt="2024-05-27T20:05:35.839" v="109" actId="255"/>
        <pc:sldMkLst>
          <pc:docMk/>
          <pc:sldMk cId="2921443800" sldId="323"/>
        </pc:sldMkLst>
        <pc:spChg chg="mod">
          <ac:chgData name="Jerzy Pejaś" userId="2ed53e04-a305-445c-904d-72f84c49c3af" providerId="ADAL" clId="{CA58D8BB-F2CE-4F6D-A10D-215C34524ED8}" dt="2024-05-27T20:05:35.839" v="109" actId="255"/>
          <ac:spMkLst>
            <pc:docMk/>
            <pc:sldMk cId="2921443800" sldId="323"/>
            <ac:spMk id="4" creationId="{42111807-B6C0-488F-96C2-CEA8B537EE53}"/>
          </ac:spMkLst>
        </pc:spChg>
      </pc:sldChg>
      <pc:sldChg chg="del">
        <pc:chgData name="Jerzy Pejaś" userId="2ed53e04-a305-445c-904d-72f84c49c3af" providerId="ADAL" clId="{CA58D8BB-F2CE-4F6D-A10D-215C34524ED8}" dt="2024-05-27T19:29:09.343" v="0" actId="47"/>
        <pc:sldMkLst>
          <pc:docMk/>
          <pc:sldMk cId="1832710192" sldId="724"/>
        </pc:sldMkLst>
      </pc:sldChg>
      <pc:sldChg chg="modSp mod">
        <pc:chgData name="Jerzy Pejaś" userId="2ed53e04-a305-445c-904d-72f84c49c3af" providerId="ADAL" clId="{CA58D8BB-F2CE-4F6D-A10D-215C34524ED8}" dt="2024-05-27T20:15:38.397" v="113" actId="6549"/>
        <pc:sldMkLst>
          <pc:docMk/>
          <pc:sldMk cId="2890381023" sldId="730"/>
        </pc:sldMkLst>
        <pc:spChg chg="mod">
          <ac:chgData name="Jerzy Pejaś" userId="2ed53e04-a305-445c-904d-72f84c49c3af" providerId="ADAL" clId="{CA58D8BB-F2CE-4F6D-A10D-215C34524ED8}" dt="2024-05-27T20:15:38.397" v="113" actId="6549"/>
          <ac:spMkLst>
            <pc:docMk/>
            <pc:sldMk cId="2890381023" sldId="730"/>
            <ac:spMk id="5" creationId="{00000000-0000-0000-0000-000000000000}"/>
          </ac:spMkLst>
        </pc:spChg>
      </pc:sldChg>
      <pc:sldChg chg="modSp mod">
        <pc:chgData name="Jerzy Pejaś" userId="2ed53e04-a305-445c-904d-72f84c49c3af" providerId="ADAL" clId="{CA58D8BB-F2CE-4F6D-A10D-215C34524ED8}" dt="2024-05-27T19:34:50.987" v="60" actId="255"/>
        <pc:sldMkLst>
          <pc:docMk/>
          <pc:sldMk cId="2717951427" sldId="737"/>
        </pc:sldMkLst>
        <pc:spChg chg="mod">
          <ac:chgData name="Jerzy Pejaś" userId="2ed53e04-a305-445c-904d-72f84c49c3af" providerId="ADAL" clId="{CA58D8BB-F2CE-4F6D-A10D-215C34524ED8}" dt="2024-05-27T19:34:50.987" v="60" actId="255"/>
          <ac:spMkLst>
            <pc:docMk/>
            <pc:sldMk cId="2717951427" sldId="737"/>
            <ac:spMk id="3" creationId="{78E9D396-2D82-7AE8-1AAB-7325E5C40B86}"/>
          </ac:spMkLst>
        </pc:spChg>
      </pc:sldChg>
      <pc:sldChg chg="modSp mod">
        <pc:chgData name="Jerzy Pejaś" userId="2ed53e04-a305-445c-904d-72f84c49c3af" providerId="ADAL" clId="{CA58D8BB-F2CE-4F6D-A10D-215C34524ED8}" dt="2024-05-27T19:30:45.153" v="5" actId="6549"/>
        <pc:sldMkLst>
          <pc:docMk/>
          <pc:sldMk cId="3023985610" sldId="755"/>
        </pc:sldMkLst>
        <pc:spChg chg="mod">
          <ac:chgData name="Jerzy Pejaś" userId="2ed53e04-a305-445c-904d-72f84c49c3af" providerId="ADAL" clId="{CA58D8BB-F2CE-4F6D-A10D-215C34524ED8}" dt="2024-05-27T19:30:45.153" v="5" actId="6549"/>
          <ac:spMkLst>
            <pc:docMk/>
            <pc:sldMk cId="3023985610" sldId="755"/>
            <ac:spMk id="7" creationId="{0E8A21B2-1F12-0227-1070-7222A4895F86}"/>
          </ac:spMkLst>
        </pc:spChg>
        <pc:picChg chg="mod">
          <ac:chgData name="Jerzy Pejaś" userId="2ed53e04-a305-445c-904d-72f84c49c3af" providerId="ADAL" clId="{CA58D8BB-F2CE-4F6D-A10D-215C34524ED8}" dt="2024-05-27T19:29:39.727" v="1" actId="1036"/>
          <ac:picMkLst>
            <pc:docMk/>
            <pc:sldMk cId="3023985610" sldId="755"/>
            <ac:picMk id="6" creationId="{C1997190-D373-4A16-A854-7C2132804387}"/>
          </ac:picMkLst>
        </pc:picChg>
      </pc:sldChg>
      <pc:sldChg chg="modSp mod">
        <pc:chgData name="Jerzy Pejaś" userId="2ed53e04-a305-445c-904d-72f84c49c3af" providerId="ADAL" clId="{CA58D8BB-F2CE-4F6D-A10D-215C34524ED8}" dt="2024-05-27T19:30:01.150" v="2" actId="255"/>
        <pc:sldMkLst>
          <pc:docMk/>
          <pc:sldMk cId="44640614" sldId="759"/>
        </pc:sldMkLst>
        <pc:spChg chg="mod">
          <ac:chgData name="Jerzy Pejaś" userId="2ed53e04-a305-445c-904d-72f84c49c3af" providerId="ADAL" clId="{CA58D8BB-F2CE-4F6D-A10D-215C34524ED8}" dt="2024-05-27T19:30:01.150" v="2" actId="255"/>
          <ac:spMkLst>
            <pc:docMk/>
            <pc:sldMk cId="44640614" sldId="759"/>
            <ac:spMk id="3" creationId="{68CB7C5B-26A1-0FFF-3347-C3B9E94987CD}"/>
          </ac:spMkLst>
        </pc:spChg>
      </pc:sldChg>
      <pc:sldChg chg="modSp mod">
        <pc:chgData name="Jerzy Pejaś" userId="2ed53e04-a305-445c-904d-72f84c49c3af" providerId="ADAL" clId="{CA58D8BB-F2CE-4F6D-A10D-215C34524ED8}" dt="2024-05-27T19:35:21.620" v="61" actId="255"/>
        <pc:sldMkLst>
          <pc:docMk/>
          <pc:sldMk cId="4250572930" sldId="760"/>
        </pc:sldMkLst>
        <pc:spChg chg="mod">
          <ac:chgData name="Jerzy Pejaś" userId="2ed53e04-a305-445c-904d-72f84c49c3af" providerId="ADAL" clId="{CA58D8BB-F2CE-4F6D-A10D-215C34524ED8}" dt="2024-05-27T19:35:21.620" v="61" actId="255"/>
          <ac:spMkLst>
            <pc:docMk/>
            <pc:sldMk cId="4250572930" sldId="760"/>
            <ac:spMk id="3" creationId="{A886430F-4259-2F49-D1F2-8E46E113C204}"/>
          </ac:spMkLst>
        </pc:spChg>
      </pc:sldChg>
      <pc:sldChg chg="modSp">
        <pc:chgData name="Jerzy Pejaś" userId="2ed53e04-a305-445c-904d-72f84c49c3af" providerId="ADAL" clId="{CA58D8BB-F2CE-4F6D-A10D-215C34524ED8}" dt="2024-05-27T19:38:19.873" v="84"/>
        <pc:sldMkLst>
          <pc:docMk/>
          <pc:sldMk cId="2962206480" sldId="761"/>
        </pc:sldMkLst>
        <pc:graphicFrameChg chg="mod">
          <ac:chgData name="Jerzy Pejaś" userId="2ed53e04-a305-445c-904d-72f84c49c3af" providerId="ADAL" clId="{CA58D8BB-F2CE-4F6D-A10D-215C34524ED8}" dt="2024-05-27T19:38:19.873" v="84"/>
          <ac:graphicFrameMkLst>
            <pc:docMk/>
            <pc:sldMk cId="2962206480" sldId="761"/>
            <ac:graphicFrameMk id="5" creationId="{A06DDA1B-975B-7C25-3C2B-65EF709555E8}"/>
          </ac:graphicFrameMkLst>
        </pc:graphicFrameChg>
      </pc:sldChg>
      <pc:sldChg chg="modSp mod">
        <pc:chgData name="Jerzy Pejaś" userId="2ed53e04-a305-445c-904d-72f84c49c3af" providerId="ADAL" clId="{CA58D8BB-F2CE-4F6D-A10D-215C34524ED8}" dt="2024-05-27T19:34:11.271" v="56" actId="1036"/>
        <pc:sldMkLst>
          <pc:docMk/>
          <pc:sldMk cId="1879620181" sldId="765"/>
        </pc:sldMkLst>
        <pc:spChg chg="mod">
          <ac:chgData name="Jerzy Pejaś" userId="2ed53e04-a305-445c-904d-72f84c49c3af" providerId="ADAL" clId="{CA58D8BB-F2CE-4F6D-A10D-215C34524ED8}" dt="2024-05-27T19:34:11.271" v="56" actId="1036"/>
          <ac:spMkLst>
            <pc:docMk/>
            <pc:sldMk cId="1879620181" sldId="765"/>
            <ac:spMk id="8" creationId="{2FCD2B5C-B353-84E2-45C2-E4C64BC2AFAC}"/>
          </ac:spMkLst>
        </pc:spChg>
        <pc:spChg chg="mod">
          <ac:chgData name="Jerzy Pejaś" userId="2ed53e04-a305-445c-904d-72f84c49c3af" providerId="ADAL" clId="{CA58D8BB-F2CE-4F6D-A10D-215C34524ED8}" dt="2024-05-27T19:34:01.891" v="29" actId="255"/>
          <ac:spMkLst>
            <pc:docMk/>
            <pc:sldMk cId="1879620181" sldId="765"/>
            <ac:spMk id="23" creationId="{F9D63868-2C98-8C35-5AE4-38959762E8F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53DC7-3F5C-4055-9FFF-F64DF6700EC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8ABF1174-4156-4F42-A6E3-810A080EA331}">
      <dgm:prSet custT="1"/>
      <dgm:spPr/>
      <dgm:t>
        <a:bodyPr/>
        <a:lstStyle/>
        <a:p>
          <a:pPr>
            <a:lnSpc>
              <a:spcPct val="100000"/>
            </a:lnSpc>
          </a:pPr>
          <a:r>
            <a:rPr lang="pl-PL" sz="2000" dirty="0"/>
            <a:t>Ewaluowana dyscyplina naukowa Informatyka Techniczna i Telekomunikacja z kategorią B+</a:t>
          </a:r>
          <a:endParaRPr lang="en-US" sz="2000" dirty="0"/>
        </a:p>
      </dgm:t>
    </dgm:pt>
    <dgm:pt modelId="{6237A28A-9799-4705-AF8F-BBEE9F9057CA}" type="parTrans" cxnId="{884F1075-E980-4B88-8CFB-7325583DAA36}">
      <dgm:prSet/>
      <dgm:spPr/>
      <dgm:t>
        <a:bodyPr/>
        <a:lstStyle/>
        <a:p>
          <a:endParaRPr lang="en-US"/>
        </a:p>
      </dgm:t>
    </dgm:pt>
    <dgm:pt modelId="{6FBB2B48-DE86-4E8E-8EA5-246A7AE6B36E}" type="sibTrans" cxnId="{884F1075-E980-4B88-8CFB-7325583DAA36}">
      <dgm:prSet/>
      <dgm:spPr/>
      <dgm:t>
        <a:bodyPr/>
        <a:lstStyle/>
        <a:p>
          <a:endParaRPr lang="en-US"/>
        </a:p>
      </dgm:t>
    </dgm:pt>
    <dgm:pt modelId="{EE546844-AA7C-4033-95CE-90E7C4F3ADB8}">
      <dgm:prSet custT="1"/>
      <dgm:spPr/>
      <dgm:t>
        <a:bodyPr/>
        <a:lstStyle/>
        <a:p>
          <a:pPr>
            <a:lnSpc>
              <a:spcPct val="100000"/>
            </a:lnSpc>
          </a:pPr>
          <a:r>
            <a:rPr lang="pl-PL" sz="2000" dirty="0"/>
            <a:t>Trzy kierunki studiów podyplomowych</a:t>
          </a:r>
          <a:endParaRPr lang="en-US" sz="2000" dirty="0"/>
        </a:p>
      </dgm:t>
    </dgm:pt>
    <dgm:pt modelId="{2BDE7AF9-EEFA-4728-B4F9-C832950D2F13}" type="parTrans" cxnId="{863F33EC-3A01-4D89-A6FC-F22448491072}">
      <dgm:prSet/>
      <dgm:spPr/>
      <dgm:t>
        <a:bodyPr/>
        <a:lstStyle/>
        <a:p>
          <a:endParaRPr lang="en-US"/>
        </a:p>
      </dgm:t>
    </dgm:pt>
    <dgm:pt modelId="{68746C7B-6911-417D-B518-C259E9252F8D}" type="sibTrans" cxnId="{863F33EC-3A01-4D89-A6FC-F22448491072}">
      <dgm:prSet/>
      <dgm:spPr/>
      <dgm:t>
        <a:bodyPr/>
        <a:lstStyle/>
        <a:p>
          <a:endParaRPr lang="en-US"/>
        </a:p>
      </dgm:t>
    </dgm:pt>
    <dgm:pt modelId="{5F1791CC-4E68-4DD9-8DF4-A10FEEDD15A4}">
      <dgm:prSet custT="1"/>
      <dgm:spPr/>
      <dgm:t>
        <a:bodyPr/>
        <a:lstStyle/>
        <a:p>
          <a:pPr>
            <a:lnSpc>
              <a:spcPct val="100000"/>
            </a:lnSpc>
          </a:pPr>
          <a:r>
            <a:rPr lang="pl-PL" sz="2000" dirty="0"/>
            <a:t>Jeden kierunek studiów: Informatyka (studia I </a:t>
          </a:r>
          <a:r>
            <a:rPr lang="pl-PL" sz="2000" dirty="0" err="1"/>
            <a:t>i</a:t>
          </a:r>
          <a:r>
            <a:rPr lang="pl-PL" sz="2000" dirty="0"/>
            <a:t> II stopnia)</a:t>
          </a:r>
          <a:endParaRPr lang="en-US" sz="2000" dirty="0"/>
        </a:p>
      </dgm:t>
    </dgm:pt>
    <dgm:pt modelId="{92CC9B5B-96E0-441E-8091-654617171C31}" type="parTrans" cxnId="{C417CC68-6100-40E6-A614-CEADF79C20E6}">
      <dgm:prSet/>
      <dgm:spPr/>
      <dgm:t>
        <a:bodyPr/>
        <a:lstStyle/>
        <a:p>
          <a:endParaRPr lang="en-US"/>
        </a:p>
      </dgm:t>
    </dgm:pt>
    <dgm:pt modelId="{0713C233-0256-4D88-BC04-652E657BA5F5}" type="sibTrans" cxnId="{C417CC68-6100-40E6-A614-CEADF79C20E6}">
      <dgm:prSet/>
      <dgm:spPr/>
      <dgm:t>
        <a:bodyPr/>
        <a:lstStyle/>
        <a:p>
          <a:endParaRPr lang="en-US"/>
        </a:p>
      </dgm:t>
    </dgm:pt>
    <dgm:pt modelId="{3ED54D27-5610-4C0D-8C80-0874EE9A5DC3}" type="pres">
      <dgm:prSet presAssocID="{5A153DC7-3F5C-4055-9FFF-F64DF6700EC1}" presName="root" presStyleCnt="0">
        <dgm:presLayoutVars>
          <dgm:dir/>
          <dgm:resizeHandles val="exact"/>
        </dgm:presLayoutVars>
      </dgm:prSet>
      <dgm:spPr/>
    </dgm:pt>
    <dgm:pt modelId="{FFED3420-0501-4867-8954-999B05F2B681}" type="pres">
      <dgm:prSet presAssocID="{8ABF1174-4156-4F42-A6E3-810A080EA331}" presName="compNode" presStyleCnt="0"/>
      <dgm:spPr/>
    </dgm:pt>
    <dgm:pt modelId="{B7F0B3DA-8297-4DEB-886A-85CAEB557B94}" type="pres">
      <dgm:prSet presAssocID="{8ABF1174-4156-4F42-A6E3-810A080EA331}" presName="iconRect" presStyleLbl="node1" presStyleIdx="0" presStyleCnt="3" custLinFactNeighborX="-389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omputer"/>
        </a:ext>
      </dgm:extLst>
    </dgm:pt>
    <dgm:pt modelId="{18B13BF4-B456-409A-9219-BEBFF68B19B4}" type="pres">
      <dgm:prSet presAssocID="{8ABF1174-4156-4F42-A6E3-810A080EA331}" presName="spaceRect" presStyleCnt="0"/>
      <dgm:spPr/>
    </dgm:pt>
    <dgm:pt modelId="{4964F6CB-2DD4-4AB0-A006-07E8884A0509}" type="pres">
      <dgm:prSet presAssocID="{8ABF1174-4156-4F42-A6E3-810A080EA331}" presName="textRect" presStyleLbl="revTx" presStyleIdx="0" presStyleCnt="3" custScaleX="154701" custLinFactNeighborX="-1750">
        <dgm:presLayoutVars>
          <dgm:chMax val="1"/>
          <dgm:chPref val="1"/>
        </dgm:presLayoutVars>
      </dgm:prSet>
      <dgm:spPr/>
    </dgm:pt>
    <dgm:pt modelId="{AF5A1897-0FC5-4AD7-9AC2-0207654250CD}" type="pres">
      <dgm:prSet presAssocID="{6FBB2B48-DE86-4E8E-8EA5-246A7AE6B36E}" presName="sibTrans" presStyleCnt="0"/>
      <dgm:spPr/>
    </dgm:pt>
    <dgm:pt modelId="{9B645444-9464-4E0C-AF55-B3AA9ABF61EC}" type="pres">
      <dgm:prSet presAssocID="{EE546844-AA7C-4033-95CE-90E7C4F3ADB8}" presName="compNode" presStyleCnt="0"/>
      <dgm:spPr/>
    </dgm:pt>
    <dgm:pt modelId="{A07C4B22-B459-4FB9-832A-ADA672C08E37}" type="pres">
      <dgm:prSet presAssocID="{EE546844-AA7C-4033-95CE-90E7C4F3ADB8}" presName="iconRect" presStyleLbl="node1" presStyleIdx="1" presStyleCnt="3" custLinFactNeighborX="-389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Znacznik"/>
        </a:ext>
      </dgm:extLst>
    </dgm:pt>
    <dgm:pt modelId="{19E16828-3CCC-4BB4-96B6-34DEFAC09434}" type="pres">
      <dgm:prSet presAssocID="{EE546844-AA7C-4033-95CE-90E7C4F3ADB8}" presName="spaceRect" presStyleCnt="0"/>
      <dgm:spPr/>
    </dgm:pt>
    <dgm:pt modelId="{A7DA138E-A08A-472B-8B2E-F23A7AA75EB3}" type="pres">
      <dgm:prSet presAssocID="{EE546844-AA7C-4033-95CE-90E7C4F3ADB8}" presName="textRect" presStyleLbl="revTx" presStyleIdx="1" presStyleCnt="3" custLinFactNeighborX="-1750">
        <dgm:presLayoutVars>
          <dgm:chMax val="1"/>
          <dgm:chPref val="1"/>
        </dgm:presLayoutVars>
      </dgm:prSet>
      <dgm:spPr/>
    </dgm:pt>
    <dgm:pt modelId="{CA9F34A5-58CB-403F-A381-097A399218F2}" type="pres">
      <dgm:prSet presAssocID="{68746C7B-6911-417D-B518-C259E9252F8D}" presName="sibTrans" presStyleCnt="0"/>
      <dgm:spPr/>
    </dgm:pt>
    <dgm:pt modelId="{20790526-9BE8-4A45-8046-9F8ED218C796}" type="pres">
      <dgm:prSet presAssocID="{5F1791CC-4E68-4DD9-8DF4-A10FEEDD15A4}" presName="compNode" presStyleCnt="0"/>
      <dgm:spPr/>
    </dgm:pt>
    <dgm:pt modelId="{E8AE5B83-41AF-4CE1-9AFD-714788C9D39C}" type="pres">
      <dgm:prSet presAssocID="{5F1791CC-4E68-4DD9-8DF4-A10FEEDD15A4}" presName="iconRect" presStyleLbl="node1" presStyleIdx="2" presStyleCnt="3" custLinFactNeighborX="-389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or"/>
        </a:ext>
      </dgm:extLst>
    </dgm:pt>
    <dgm:pt modelId="{EFB5BA23-8EE6-4392-9B63-D734B11D57D4}" type="pres">
      <dgm:prSet presAssocID="{5F1791CC-4E68-4DD9-8DF4-A10FEEDD15A4}" presName="spaceRect" presStyleCnt="0"/>
      <dgm:spPr/>
    </dgm:pt>
    <dgm:pt modelId="{F269C7EF-AAC7-4E97-925A-B01C9616E15A}" type="pres">
      <dgm:prSet presAssocID="{5F1791CC-4E68-4DD9-8DF4-A10FEEDD15A4}" presName="textRect" presStyleLbl="revTx" presStyleIdx="2" presStyleCnt="3" custLinFactNeighborX="-1750">
        <dgm:presLayoutVars>
          <dgm:chMax val="1"/>
          <dgm:chPref val="1"/>
        </dgm:presLayoutVars>
      </dgm:prSet>
      <dgm:spPr/>
    </dgm:pt>
  </dgm:ptLst>
  <dgm:cxnLst>
    <dgm:cxn modelId="{91E96422-8469-4D3E-A193-999F992A67AE}" type="presOf" srcId="{EE546844-AA7C-4033-95CE-90E7C4F3ADB8}" destId="{A7DA138E-A08A-472B-8B2E-F23A7AA75EB3}" srcOrd="0" destOrd="0" presId="urn:microsoft.com/office/officeart/2018/2/layout/IconLabelList"/>
    <dgm:cxn modelId="{C417CC68-6100-40E6-A614-CEADF79C20E6}" srcId="{5A153DC7-3F5C-4055-9FFF-F64DF6700EC1}" destId="{5F1791CC-4E68-4DD9-8DF4-A10FEEDD15A4}" srcOrd="2" destOrd="0" parTransId="{92CC9B5B-96E0-441E-8091-654617171C31}" sibTransId="{0713C233-0256-4D88-BC04-652E657BA5F5}"/>
    <dgm:cxn modelId="{884F1075-E980-4B88-8CFB-7325583DAA36}" srcId="{5A153DC7-3F5C-4055-9FFF-F64DF6700EC1}" destId="{8ABF1174-4156-4F42-A6E3-810A080EA331}" srcOrd="0" destOrd="0" parTransId="{6237A28A-9799-4705-AF8F-BBEE9F9057CA}" sibTransId="{6FBB2B48-DE86-4E8E-8EA5-246A7AE6B36E}"/>
    <dgm:cxn modelId="{D8935F92-7858-4813-A49D-8AD69647875A}" type="presOf" srcId="{8ABF1174-4156-4F42-A6E3-810A080EA331}" destId="{4964F6CB-2DD4-4AB0-A006-07E8884A0509}" srcOrd="0" destOrd="0" presId="urn:microsoft.com/office/officeart/2018/2/layout/IconLabelList"/>
    <dgm:cxn modelId="{0BD458A5-BDD2-43F2-B6AE-56A6BF0038A2}" type="presOf" srcId="{5A153DC7-3F5C-4055-9FFF-F64DF6700EC1}" destId="{3ED54D27-5610-4C0D-8C80-0874EE9A5DC3}" srcOrd="0" destOrd="0" presId="urn:microsoft.com/office/officeart/2018/2/layout/IconLabelList"/>
    <dgm:cxn modelId="{76C004EB-6A5F-45E1-BE29-19BE42280BBC}" type="presOf" srcId="{5F1791CC-4E68-4DD9-8DF4-A10FEEDD15A4}" destId="{F269C7EF-AAC7-4E97-925A-B01C9616E15A}" srcOrd="0" destOrd="0" presId="urn:microsoft.com/office/officeart/2018/2/layout/IconLabelList"/>
    <dgm:cxn modelId="{863F33EC-3A01-4D89-A6FC-F22448491072}" srcId="{5A153DC7-3F5C-4055-9FFF-F64DF6700EC1}" destId="{EE546844-AA7C-4033-95CE-90E7C4F3ADB8}" srcOrd="1" destOrd="0" parTransId="{2BDE7AF9-EEFA-4728-B4F9-C832950D2F13}" sibTransId="{68746C7B-6911-417D-B518-C259E9252F8D}"/>
    <dgm:cxn modelId="{EF97D068-C11D-4400-819F-65384500633C}" type="presParOf" srcId="{3ED54D27-5610-4C0D-8C80-0874EE9A5DC3}" destId="{FFED3420-0501-4867-8954-999B05F2B681}" srcOrd="0" destOrd="0" presId="urn:microsoft.com/office/officeart/2018/2/layout/IconLabelList"/>
    <dgm:cxn modelId="{75776C17-8F63-45FF-B597-323ECFBCFB6A}" type="presParOf" srcId="{FFED3420-0501-4867-8954-999B05F2B681}" destId="{B7F0B3DA-8297-4DEB-886A-85CAEB557B94}" srcOrd="0" destOrd="0" presId="urn:microsoft.com/office/officeart/2018/2/layout/IconLabelList"/>
    <dgm:cxn modelId="{9ED34665-31E0-4E60-8EB2-11D09ADFA709}" type="presParOf" srcId="{FFED3420-0501-4867-8954-999B05F2B681}" destId="{18B13BF4-B456-409A-9219-BEBFF68B19B4}" srcOrd="1" destOrd="0" presId="urn:microsoft.com/office/officeart/2018/2/layout/IconLabelList"/>
    <dgm:cxn modelId="{7310606C-0C22-4903-B49E-357141516682}" type="presParOf" srcId="{FFED3420-0501-4867-8954-999B05F2B681}" destId="{4964F6CB-2DD4-4AB0-A006-07E8884A0509}" srcOrd="2" destOrd="0" presId="urn:microsoft.com/office/officeart/2018/2/layout/IconLabelList"/>
    <dgm:cxn modelId="{09849C15-9249-4CD8-B3AB-5F9FA025D103}" type="presParOf" srcId="{3ED54D27-5610-4C0D-8C80-0874EE9A5DC3}" destId="{AF5A1897-0FC5-4AD7-9AC2-0207654250CD}" srcOrd="1" destOrd="0" presId="urn:microsoft.com/office/officeart/2018/2/layout/IconLabelList"/>
    <dgm:cxn modelId="{356E795E-327D-4EFB-B2FC-50C4F4F9C218}" type="presParOf" srcId="{3ED54D27-5610-4C0D-8C80-0874EE9A5DC3}" destId="{9B645444-9464-4E0C-AF55-B3AA9ABF61EC}" srcOrd="2" destOrd="0" presId="urn:microsoft.com/office/officeart/2018/2/layout/IconLabelList"/>
    <dgm:cxn modelId="{04683915-DF2D-4F6E-91BF-416A33E43E46}" type="presParOf" srcId="{9B645444-9464-4E0C-AF55-B3AA9ABF61EC}" destId="{A07C4B22-B459-4FB9-832A-ADA672C08E37}" srcOrd="0" destOrd="0" presId="urn:microsoft.com/office/officeart/2018/2/layout/IconLabelList"/>
    <dgm:cxn modelId="{92AC8921-EA47-479B-B19F-84468A31A0B2}" type="presParOf" srcId="{9B645444-9464-4E0C-AF55-B3AA9ABF61EC}" destId="{19E16828-3CCC-4BB4-96B6-34DEFAC09434}" srcOrd="1" destOrd="0" presId="urn:microsoft.com/office/officeart/2018/2/layout/IconLabelList"/>
    <dgm:cxn modelId="{248253C2-B9BA-4A16-A91A-2FDDCB51BFCE}" type="presParOf" srcId="{9B645444-9464-4E0C-AF55-B3AA9ABF61EC}" destId="{A7DA138E-A08A-472B-8B2E-F23A7AA75EB3}" srcOrd="2" destOrd="0" presId="urn:microsoft.com/office/officeart/2018/2/layout/IconLabelList"/>
    <dgm:cxn modelId="{3C9769FF-F0DA-4690-A623-F59475A6624B}" type="presParOf" srcId="{3ED54D27-5610-4C0D-8C80-0874EE9A5DC3}" destId="{CA9F34A5-58CB-403F-A381-097A399218F2}" srcOrd="3" destOrd="0" presId="urn:microsoft.com/office/officeart/2018/2/layout/IconLabelList"/>
    <dgm:cxn modelId="{0BDD3E24-1C0E-4D8B-A056-94A7FF7A6B1D}" type="presParOf" srcId="{3ED54D27-5610-4C0D-8C80-0874EE9A5DC3}" destId="{20790526-9BE8-4A45-8046-9F8ED218C796}" srcOrd="4" destOrd="0" presId="urn:microsoft.com/office/officeart/2018/2/layout/IconLabelList"/>
    <dgm:cxn modelId="{F27D7EEF-6E7F-4C60-8DC3-C3A8E16AFD1E}" type="presParOf" srcId="{20790526-9BE8-4A45-8046-9F8ED218C796}" destId="{E8AE5B83-41AF-4CE1-9AFD-714788C9D39C}" srcOrd="0" destOrd="0" presId="urn:microsoft.com/office/officeart/2018/2/layout/IconLabelList"/>
    <dgm:cxn modelId="{56ADB32F-B995-4D9B-8F37-49E371077DA2}" type="presParOf" srcId="{20790526-9BE8-4A45-8046-9F8ED218C796}" destId="{EFB5BA23-8EE6-4392-9B63-D734B11D57D4}" srcOrd="1" destOrd="0" presId="urn:microsoft.com/office/officeart/2018/2/layout/IconLabelList"/>
    <dgm:cxn modelId="{527F5F43-CA50-4035-9B5C-877708747AB3}" type="presParOf" srcId="{20790526-9BE8-4A45-8046-9F8ED218C796}" destId="{F269C7EF-AAC7-4E97-925A-B01C9616E15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BF502-68A8-479B-BF7B-3A2A57F5A9D2}"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2ED5FA04-7B73-4C68-95D1-173ACE04DA5B}">
      <dgm:prSet/>
      <dgm:spPr/>
      <dgm:t>
        <a:bodyPr/>
        <a:lstStyle/>
        <a:p>
          <a:r>
            <a:rPr lang="en-US" b="0" i="0"/>
            <a:t>30</a:t>
          </a:r>
          <a:r>
            <a:rPr lang="pl-PL" b="0" i="0"/>
            <a:t> marca 1</a:t>
          </a:r>
          <a:r>
            <a:rPr lang="en-US" b="0" i="0"/>
            <a:t>998 </a:t>
          </a:r>
          <a:r>
            <a:rPr lang="pl-PL" b="0" i="0"/>
            <a:t>roku </a:t>
          </a:r>
          <a:r>
            <a:rPr lang="en-US" b="0" i="0"/>
            <a:t>– uzyskanie prawa doktoryzowania w dyscyplinie Informatyka</a:t>
          </a:r>
          <a:endParaRPr lang="en-US"/>
        </a:p>
      </dgm:t>
    </dgm:pt>
    <dgm:pt modelId="{FF2FA02B-13C2-4CA3-9AD0-F4E3ACC7B7C3}" type="parTrans" cxnId="{C25B8215-D532-4589-8DFD-E27802D92ABA}">
      <dgm:prSet/>
      <dgm:spPr/>
      <dgm:t>
        <a:bodyPr/>
        <a:lstStyle/>
        <a:p>
          <a:endParaRPr lang="en-US"/>
        </a:p>
      </dgm:t>
    </dgm:pt>
    <dgm:pt modelId="{0D50BEFB-7ABB-4DBF-8833-9D5880D6D429}" type="sibTrans" cxnId="{C25B8215-D532-4589-8DFD-E27802D92ABA}">
      <dgm:prSet/>
      <dgm:spPr/>
      <dgm:t>
        <a:bodyPr/>
        <a:lstStyle/>
        <a:p>
          <a:endParaRPr lang="en-US"/>
        </a:p>
      </dgm:t>
    </dgm:pt>
    <dgm:pt modelId="{CB64C0C7-21BD-4AEE-8FE8-51BA2BF78015}">
      <dgm:prSet/>
      <dgm:spPr/>
      <dgm:t>
        <a:bodyPr/>
        <a:lstStyle/>
        <a:p>
          <a:r>
            <a:rPr lang="en-US" b="0" i="0" dirty="0"/>
            <a:t>27</a:t>
          </a:r>
          <a:r>
            <a:rPr lang="pl-PL" b="0" i="0" dirty="0"/>
            <a:t> października </a:t>
          </a:r>
          <a:r>
            <a:rPr lang="en-US" b="0" i="0" dirty="0"/>
            <a:t>2003 </a:t>
          </a:r>
          <a:r>
            <a:rPr lang="pl-PL" b="0" i="0" dirty="0"/>
            <a:t>roku </a:t>
          </a:r>
          <a:r>
            <a:rPr lang="en-US" b="0" i="0" dirty="0"/>
            <a:t>– </a:t>
          </a:r>
          <a:r>
            <a:rPr lang="en-US" b="0" i="0" dirty="0" err="1"/>
            <a:t>uzyskanie</a:t>
          </a:r>
          <a:r>
            <a:rPr lang="en-US" b="0" i="0" dirty="0"/>
            <a:t> </a:t>
          </a:r>
          <a:r>
            <a:rPr lang="en-US" b="0" i="0" dirty="0" err="1"/>
            <a:t>prawa</a:t>
          </a:r>
          <a:r>
            <a:rPr lang="en-US" b="0" i="0" dirty="0"/>
            <a:t> do </a:t>
          </a:r>
          <a:r>
            <a:rPr lang="en-US" b="0" i="0" dirty="0" err="1"/>
            <a:t>nadawania</a:t>
          </a:r>
          <a:r>
            <a:rPr lang="en-US" b="0" i="0" dirty="0"/>
            <a:t> </a:t>
          </a:r>
          <a:r>
            <a:rPr lang="en-US" b="0" i="0" dirty="0" err="1"/>
            <a:t>stopnia</a:t>
          </a:r>
          <a:r>
            <a:rPr lang="en-US" b="0" i="0" dirty="0"/>
            <a:t> </a:t>
          </a:r>
          <a:r>
            <a:rPr lang="en-US" b="0" i="0" dirty="0" err="1"/>
            <a:t>doktora</a:t>
          </a:r>
          <a:r>
            <a:rPr lang="en-US" b="0" i="0" dirty="0"/>
            <a:t> </a:t>
          </a:r>
          <a:r>
            <a:rPr lang="en-US" b="0" i="0" dirty="0" err="1"/>
            <a:t>habilitowanego</a:t>
          </a:r>
          <a:br>
            <a:rPr lang="pl-PL" b="0" i="0" dirty="0"/>
          </a:br>
          <a:r>
            <a:rPr lang="en-US" b="0" i="0" dirty="0"/>
            <a:t>w </a:t>
          </a:r>
          <a:r>
            <a:rPr lang="en-US" b="0" i="0" dirty="0" err="1"/>
            <a:t>dyscyplinie</a:t>
          </a:r>
          <a:r>
            <a:rPr lang="en-US" b="0" i="0" dirty="0"/>
            <a:t> </a:t>
          </a:r>
          <a:r>
            <a:rPr lang="en-US" b="0" i="0" dirty="0" err="1"/>
            <a:t>Informatyka</a:t>
          </a:r>
          <a:endParaRPr lang="en-US" dirty="0"/>
        </a:p>
      </dgm:t>
    </dgm:pt>
    <dgm:pt modelId="{C6692D3A-9282-471E-949E-3436ED91CB38}" type="parTrans" cxnId="{0E1F6F74-BEC9-49BB-B274-90E34CD242BC}">
      <dgm:prSet/>
      <dgm:spPr/>
      <dgm:t>
        <a:bodyPr/>
        <a:lstStyle/>
        <a:p>
          <a:endParaRPr lang="en-US"/>
        </a:p>
      </dgm:t>
    </dgm:pt>
    <dgm:pt modelId="{60AC975D-354E-468C-99FF-1BF304AB5096}" type="sibTrans" cxnId="{0E1F6F74-BEC9-49BB-B274-90E34CD242BC}">
      <dgm:prSet/>
      <dgm:spPr/>
      <dgm:t>
        <a:bodyPr/>
        <a:lstStyle/>
        <a:p>
          <a:endParaRPr lang="en-US"/>
        </a:p>
      </dgm:t>
    </dgm:pt>
    <dgm:pt modelId="{4883A14D-5827-417F-9083-10F38DCEC10A}">
      <dgm:prSet/>
      <dgm:spPr/>
      <dgm:t>
        <a:bodyPr/>
        <a:lstStyle/>
        <a:p>
          <a:r>
            <a:rPr lang="pl-PL" b="0" i="0" dirty="0"/>
            <a:t>Obecnie zgodnie Ustawą z 2018 r. </a:t>
          </a:r>
          <a:r>
            <a:rPr lang="en-US" b="0" i="0" dirty="0"/>
            <a:t>–</a:t>
          </a:r>
          <a:r>
            <a:rPr lang="pl-PL" b="0" i="0" dirty="0"/>
            <a:t> Prawo o szkolnictwie wyższym i nauce </a:t>
          </a:r>
          <a:r>
            <a:rPr lang="en-US" b="0" i="0" dirty="0"/>
            <a:t>–</a:t>
          </a:r>
          <a:r>
            <a:rPr lang="pl-PL" b="0" i="0" dirty="0"/>
            <a:t> stopnie doktora</a:t>
          </a:r>
          <a:br>
            <a:rPr lang="pl-PL" b="0" i="0" dirty="0"/>
          </a:br>
          <a:r>
            <a:rPr lang="pl-PL" b="0" i="0" dirty="0"/>
            <a:t>i doktora habilitowanego nadawane są </a:t>
          </a:r>
          <a:r>
            <a:rPr lang="en-US" b="0" i="0" dirty="0"/>
            <a:t>w </a:t>
          </a:r>
          <a:r>
            <a:rPr lang="en-US" b="0" i="0" dirty="0" err="1"/>
            <a:t>dyscyplinie</a:t>
          </a:r>
          <a:r>
            <a:rPr lang="en-US" b="0" i="0" dirty="0"/>
            <a:t> </a:t>
          </a:r>
          <a:r>
            <a:rPr lang="en-US" b="0" i="0" dirty="0" err="1"/>
            <a:t>Informatyka</a:t>
          </a:r>
          <a:r>
            <a:rPr lang="en-US" b="0" i="0" dirty="0"/>
            <a:t> </a:t>
          </a:r>
          <a:r>
            <a:rPr lang="en-US" b="0" i="0" dirty="0" err="1"/>
            <a:t>Techniczna</a:t>
          </a:r>
          <a:r>
            <a:rPr lang="en-US" b="0" i="0" dirty="0"/>
            <a:t> </a:t>
          </a:r>
          <a:r>
            <a:rPr lang="en-US" b="0" i="0" dirty="0" err="1"/>
            <a:t>i</a:t>
          </a:r>
          <a:r>
            <a:rPr lang="en-US" b="0" i="0" dirty="0"/>
            <a:t> </a:t>
          </a:r>
          <a:r>
            <a:rPr lang="en-US" b="0" i="0" dirty="0" err="1"/>
            <a:t>Telekomunikacja</a:t>
          </a:r>
          <a:endParaRPr lang="en-US" dirty="0"/>
        </a:p>
      </dgm:t>
    </dgm:pt>
    <dgm:pt modelId="{0A9C2FF9-AFF0-4FFC-A9C2-1EC13BC9250A}" type="parTrans" cxnId="{FB87135E-4443-4E7F-A837-59ED3D4F65D4}">
      <dgm:prSet/>
      <dgm:spPr/>
      <dgm:t>
        <a:bodyPr/>
        <a:lstStyle/>
        <a:p>
          <a:endParaRPr lang="en-US"/>
        </a:p>
      </dgm:t>
    </dgm:pt>
    <dgm:pt modelId="{ADE9038B-F052-4528-9551-DC802BD53D7F}" type="sibTrans" cxnId="{FB87135E-4443-4E7F-A837-59ED3D4F65D4}">
      <dgm:prSet/>
      <dgm:spPr/>
      <dgm:t>
        <a:bodyPr/>
        <a:lstStyle/>
        <a:p>
          <a:endParaRPr lang="en-US"/>
        </a:p>
      </dgm:t>
    </dgm:pt>
    <dgm:pt modelId="{1B0B0141-F495-4FAA-8154-C7840293A6FA}" type="pres">
      <dgm:prSet presAssocID="{FD4BF502-68A8-479B-BF7B-3A2A57F5A9D2}" presName="vert0" presStyleCnt="0">
        <dgm:presLayoutVars>
          <dgm:dir/>
          <dgm:animOne val="branch"/>
          <dgm:animLvl val="lvl"/>
        </dgm:presLayoutVars>
      </dgm:prSet>
      <dgm:spPr/>
    </dgm:pt>
    <dgm:pt modelId="{F50AAD72-6BD2-4FFE-842F-0B6957DFFB11}" type="pres">
      <dgm:prSet presAssocID="{2ED5FA04-7B73-4C68-95D1-173ACE04DA5B}" presName="thickLine" presStyleLbl="alignNode1" presStyleIdx="0" presStyleCnt="3"/>
      <dgm:spPr/>
    </dgm:pt>
    <dgm:pt modelId="{D65441C2-331F-4FE4-9526-49D4DE311596}" type="pres">
      <dgm:prSet presAssocID="{2ED5FA04-7B73-4C68-95D1-173ACE04DA5B}" presName="horz1" presStyleCnt="0"/>
      <dgm:spPr/>
    </dgm:pt>
    <dgm:pt modelId="{9F5A4F10-9BFF-44C2-95DD-D14E8BFA1494}" type="pres">
      <dgm:prSet presAssocID="{2ED5FA04-7B73-4C68-95D1-173ACE04DA5B}" presName="tx1" presStyleLbl="revTx" presStyleIdx="0" presStyleCnt="3"/>
      <dgm:spPr/>
    </dgm:pt>
    <dgm:pt modelId="{390EC206-426A-4C89-A20A-C01D9B791A66}" type="pres">
      <dgm:prSet presAssocID="{2ED5FA04-7B73-4C68-95D1-173ACE04DA5B}" presName="vert1" presStyleCnt="0"/>
      <dgm:spPr/>
    </dgm:pt>
    <dgm:pt modelId="{268C16D9-A726-4D07-B5A3-675E8A86A167}" type="pres">
      <dgm:prSet presAssocID="{CB64C0C7-21BD-4AEE-8FE8-51BA2BF78015}" presName="thickLine" presStyleLbl="alignNode1" presStyleIdx="1" presStyleCnt="3"/>
      <dgm:spPr/>
    </dgm:pt>
    <dgm:pt modelId="{8C85DB98-99AC-4626-88F6-2324C05496A8}" type="pres">
      <dgm:prSet presAssocID="{CB64C0C7-21BD-4AEE-8FE8-51BA2BF78015}" presName="horz1" presStyleCnt="0"/>
      <dgm:spPr/>
    </dgm:pt>
    <dgm:pt modelId="{633422FD-64AB-400E-A901-3FA4D1C72C83}" type="pres">
      <dgm:prSet presAssocID="{CB64C0C7-21BD-4AEE-8FE8-51BA2BF78015}" presName="tx1" presStyleLbl="revTx" presStyleIdx="1" presStyleCnt="3"/>
      <dgm:spPr/>
    </dgm:pt>
    <dgm:pt modelId="{C16A80D9-14F2-4BB4-8703-1184D239D0FF}" type="pres">
      <dgm:prSet presAssocID="{CB64C0C7-21BD-4AEE-8FE8-51BA2BF78015}" presName="vert1" presStyleCnt="0"/>
      <dgm:spPr/>
    </dgm:pt>
    <dgm:pt modelId="{FF51913E-C48C-4003-89A6-0A95FFB0919C}" type="pres">
      <dgm:prSet presAssocID="{4883A14D-5827-417F-9083-10F38DCEC10A}" presName="thickLine" presStyleLbl="alignNode1" presStyleIdx="2" presStyleCnt="3"/>
      <dgm:spPr/>
    </dgm:pt>
    <dgm:pt modelId="{A2780D12-FC65-4120-B21D-88ED06A2A2D3}" type="pres">
      <dgm:prSet presAssocID="{4883A14D-5827-417F-9083-10F38DCEC10A}" presName="horz1" presStyleCnt="0"/>
      <dgm:spPr/>
    </dgm:pt>
    <dgm:pt modelId="{56512F78-09B6-4E67-8141-21C3575C7505}" type="pres">
      <dgm:prSet presAssocID="{4883A14D-5827-417F-9083-10F38DCEC10A}" presName="tx1" presStyleLbl="revTx" presStyleIdx="2" presStyleCnt="3"/>
      <dgm:spPr/>
    </dgm:pt>
    <dgm:pt modelId="{C1503F36-BD22-4213-B5E9-AC0F77345167}" type="pres">
      <dgm:prSet presAssocID="{4883A14D-5827-417F-9083-10F38DCEC10A}" presName="vert1" presStyleCnt="0"/>
      <dgm:spPr/>
    </dgm:pt>
  </dgm:ptLst>
  <dgm:cxnLst>
    <dgm:cxn modelId="{54C8EC07-49A6-40C5-BDCA-BCE7CBFDB072}" type="presOf" srcId="{FD4BF502-68A8-479B-BF7B-3A2A57F5A9D2}" destId="{1B0B0141-F495-4FAA-8154-C7840293A6FA}" srcOrd="0" destOrd="0" presId="urn:microsoft.com/office/officeart/2008/layout/LinedList"/>
    <dgm:cxn modelId="{D04FF310-1EC9-484C-812C-115F6B62B02B}" type="presOf" srcId="{CB64C0C7-21BD-4AEE-8FE8-51BA2BF78015}" destId="{633422FD-64AB-400E-A901-3FA4D1C72C83}" srcOrd="0" destOrd="0" presId="urn:microsoft.com/office/officeart/2008/layout/LinedList"/>
    <dgm:cxn modelId="{C25B8215-D532-4589-8DFD-E27802D92ABA}" srcId="{FD4BF502-68A8-479B-BF7B-3A2A57F5A9D2}" destId="{2ED5FA04-7B73-4C68-95D1-173ACE04DA5B}" srcOrd="0" destOrd="0" parTransId="{FF2FA02B-13C2-4CA3-9AD0-F4E3ACC7B7C3}" sibTransId="{0D50BEFB-7ABB-4DBF-8833-9D5880D6D429}"/>
    <dgm:cxn modelId="{FB87135E-4443-4E7F-A837-59ED3D4F65D4}" srcId="{FD4BF502-68A8-479B-BF7B-3A2A57F5A9D2}" destId="{4883A14D-5827-417F-9083-10F38DCEC10A}" srcOrd="2" destOrd="0" parTransId="{0A9C2FF9-AFF0-4FFC-A9C2-1EC13BC9250A}" sibTransId="{ADE9038B-F052-4528-9551-DC802BD53D7F}"/>
    <dgm:cxn modelId="{9D25685F-C647-4974-B210-27FFB5C980B7}" type="presOf" srcId="{2ED5FA04-7B73-4C68-95D1-173ACE04DA5B}" destId="{9F5A4F10-9BFF-44C2-95DD-D14E8BFA1494}" srcOrd="0" destOrd="0" presId="urn:microsoft.com/office/officeart/2008/layout/LinedList"/>
    <dgm:cxn modelId="{0E1F6F74-BEC9-49BB-B274-90E34CD242BC}" srcId="{FD4BF502-68A8-479B-BF7B-3A2A57F5A9D2}" destId="{CB64C0C7-21BD-4AEE-8FE8-51BA2BF78015}" srcOrd="1" destOrd="0" parTransId="{C6692D3A-9282-471E-949E-3436ED91CB38}" sibTransId="{60AC975D-354E-468C-99FF-1BF304AB5096}"/>
    <dgm:cxn modelId="{E98CA955-619D-4A9B-9ECE-B64A5D9166C5}" type="presOf" srcId="{4883A14D-5827-417F-9083-10F38DCEC10A}" destId="{56512F78-09B6-4E67-8141-21C3575C7505}" srcOrd="0" destOrd="0" presId="urn:microsoft.com/office/officeart/2008/layout/LinedList"/>
    <dgm:cxn modelId="{1200AF49-7DBA-440D-B1F8-D8354331C011}" type="presParOf" srcId="{1B0B0141-F495-4FAA-8154-C7840293A6FA}" destId="{F50AAD72-6BD2-4FFE-842F-0B6957DFFB11}" srcOrd="0" destOrd="0" presId="urn:microsoft.com/office/officeart/2008/layout/LinedList"/>
    <dgm:cxn modelId="{EA69BB09-41C5-46C6-AC4D-AE1FD9EE30FC}" type="presParOf" srcId="{1B0B0141-F495-4FAA-8154-C7840293A6FA}" destId="{D65441C2-331F-4FE4-9526-49D4DE311596}" srcOrd="1" destOrd="0" presId="urn:microsoft.com/office/officeart/2008/layout/LinedList"/>
    <dgm:cxn modelId="{3D7557B6-14A0-4909-907E-2C51B1B6D5B6}" type="presParOf" srcId="{D65441C2-331F-4FE4-9526-49D4DE311596}" destId="{9F5A4F10-9BFF-44C2-95DD-D14E8BFA1494}" srcOrd="0" destOrd="0" presId="urn:microsoft.com/office/officeart/2008/layout/LinedList"/>
    <dgm:cxn modelId="{BADD6A5B-DC3B-45C2-BCFA-9DB4B80DCB38}" type="presParOf" srcId="{D65441C2-331F-4FE4-9526-49D4DE311596}" destId="{390EC206-426A-4C89-A20A-C01D9B791A66}" srcOrd="1" destOrd="0" presId="urn:microsoft.com/office/officeart/2008/layout/LinedList"/>
    <dgm:cxn modelId="{BB54E155-3206-430D-8339-5E0177695DC3}" type="presParOf" srcId="{1B0B0141-F495-4FAA-8154-C7840293A6FA}" destId="{268C16D9-A726-4D07-B5A3-675E8A86A167}" srcOrd="2" destOrd="0" presId="urn:microsoft.com/office/officeart/2008/layout/LinedList"/>
    <dgm:cxn modelId="{7BACAFD6-6C47-4689-B774-BF078776CED7}" type="presParOf" srcId="{1B0B0141-F495-4FAA-8154-C7840293A6FA}" destId="{8C85DB98-99AC-4626-88F6-2324C05496A8}" srcOrd="3" destOrd="0" presId="urn:microsoft.com/office/officeart/2008/layout/LinedList"/>
    <dgm:cxn modelId="{52F3107A-195D-46B5-B03A-FD19DC934758}" type="presParOf" srcId="{8C85DB98-99AC-4626-88F6-2324C05496A8}" destId="{633422FD-64AB-400E-A901-3FA4D1C72C83}" srcOrd="0" destOrd="0" presId="urn:microsoft.com/office/officeart/2008/layout/LinedList"/>
    <dgm:cxn modelId="{A65C73A5-E722-45C2-8BD9-6E02D1B7E22E}" type="presParOf" srcId="{8C85DB98-99AC-4626-88F6-2324C05496A8}" destId="{C16A80D9-14F2-4BB4-8703-1184D239D0FF}" srcOrd="1" destOrd="0" presId="urn:microsoft.com/office/officeart/2008/layout/LinedList"/>
    <dgm:cxn modelId="{41BD3AEA-2FDB-41FE-BB23-57F9090B07C1}" type="presParOf" srcId="{1B0B0141-F495-4FAA-8154-C7840293A6FA}" destId="{FF51913E-C48C-4003-89A6-0A95FFB0919C}" srcOrd="4" destOrd="0" presId="urn:microsoft.com/office/officeart/2008/layout/LinedList"/>
    <dgm:cxn modelId="{DC282B3C-18C2-44AA-BEC8-A11DAF0B21BC}" type="presParOf" srcId="{1B0B0141-F495-4FAA-8154-C7840293A6FA}" destId="{A2780D12-FC65-4120-B21D-88ED06A2A2D3}" srcOrd="5" destOrd="0" presId="urn:microsoft.com/office/officeart/2008/layout/LinedList"/>
    <dgm:cxn modelId="{DA6F8F14-1DEB-47FE-9B06-F3ABCE5E3E10}" type="presParOf" srcId="{A2780D12-FC65-4120-B21D-88ED06A2A2D3}" destId="{56512F78-09B6-4E67-8141-21C3575C7505}" srcOrd="0" destOrd="0" presId="urn:microsoft.com/office/officeart/2008/layout/LinedList"/>
    <dgm:cxn modelId="{2D0DC549-87AA-4B43-A38D-6C4840916B4D}" type="presParOf" srcId="{A2780D12-FC65-4120-B21D-88ED06A2A2D3}" destId="{C1503F36-BD22-4213-B5E9-AC0F7734516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6F1A85-2AB4-4E1E-A00C-3F8A366B2901}"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pl-PL"/>
        </a:p>
      </dgm:t>
    </dgm:pt>
    <dgm:pt modelId="{F5969B7B-32F6-46FE-958C-1AEE65AD7A0B}">
      <dgm:prSet phldrT="[Tekst]"/>
      <dgm:spPr/>
      <dgm:t>
        <a:bodyPr/>
        <a:lstStyle/>
        <a:p>
          <a:r>
            <a:rPr lang="pl-PL" b="0" i="0"/>
            <a:t>Katedra Architektury Komputerów i Telekomunikacji</a:t>
          </a:r>
          <a:endParaRPr lang="pl-PL"/>
        </a:p>
      </dgm:t>
    </dgm:pt>
    <dgm:pt modelId="{CE673D42-3103-42E0-B6D0-469F5258F50A}" type="parTrans" cxnId="{C71F6F73-5361-4063-97A4-D89CC7AE3893}">
      <dgm:prSet/>
      <dgm:spPr/>
      <dgm:t>
        <a:bodyPr/>
        <a:lstStyle/>
        <a:p>
          <a:endParaRPr lang="pl-PL"/>
        </a:p>
      </dgm:t>
    </dgm:pt>
    <dgm:pt modelId="{BC85F535-BD56-4E6D-AFCE-02A6B00F0416}" type="sibTrans" cxnId="{C71F6F73-5361-4063-97A4-D89CC7AE3893}">
      <dgm:prSet/>
      <dgm:spPr/>
      <dgm:t>
        <a:bodyPr/>
        <a:lstStyle/>
        <a:p>
          <a:endParaRPr lang="pl-PL"/>
        </a:p>
      </dgm:t>
    </dgm:pt>
    <dgm:pt modelId="{85ECA240-1180-4264-9A35-7013C7EF1783}">
      <dgm:prSet phldrT="[Tekst]"/>
      <dgm:spPr/>
      <dgm:t>
        <a:bodyPr/>
        <a:lstStyle/>
        <a:p>
          <a:r>
            <a:rPr lang="pl-PL" b="0" i="0"/>
            <a:t>Katedra Inżynierii Systemów Informacyjnych</a:t>
          </a:r>
          <a:endParaRPr lang="pl-PL"/>
        </a:p>
      </dgm:t>
    </dgm:pt>
    <dgm:pt modelId="{48FEE2B5-02FE-4A7B-AF86-8EC6C57A6451}" type="parTrans" cxnId="{95814E40-9DAE-4CE6-92CC-614F3512704F}">
      <dgm:prSet/>
      <dgm:spPr/>
      <dgm:t>
        <a:bodyPr/>
        <a:lstStyle/>
        <a:p>
          <a:endParaRPr lang="pl-PL"/>
        </a:p>
      </dgm:t>
    </dgm:pt>
    <dgm:pt modelId="{50D93065-AA63-4FF0-99DA-5AA9470B0372}" type="sibTrans" cxnId="{95814E40-9DAE-4CE6-92CC-614F3512704F}">
      <dgm:prSet/>
      <dgm:spPr/>
      <dgm:t>
        <a:bodyPr/>
        <a:lstStyle/>
        <a:p>
          <a:endParaRPr lang="pl-PL"/>
        </a:p>
      </dgm:t>
    </dgm:pt>
    <dgm:pt modelId="{1FAA591F-6E50-4922-B73F-921A125375AD}">
      <dgm:prSet phldrT="[Tekst]"/>
      <dgm:spPr/>
      <dgm:t>
        <a:bodyPr/>
        <a:lstStyle/>
        <a:p>
          <a:r>
            <a:rPr lang="pl-PL" b="0" i="0"/>
            <a:t>Katedra Sztucznej Inteligencji i Matematyki Stosowanej</a:t>
          </a:r>
          <a:endParaRPr lang="pl-PL"/>
        </a:p>
      </dgm:t>
    </dgm:pt>
    <dgm:pt modelId="{62DB19C7-4AEA-4D5E-8C32-B3CA0E707FD1}" type="parTrans" cxnId="{27B51001-770D-4C69-8837-2E42F0D4E7A3}">
      <dgm:prSet/>
      <dgm:spPr/>
      <dgm:t>
        <a:bodyPr/>
        <a:lstStyle/>
        <a:p>
          <a:endParaRPr lang="pl-PL"/>
        </a:p>
      </dgm:t>
    </dgm:pt>
    <dgm:pt modelId="{3B07456C-3411-400D-8395-B3F798A2AAB1}" type="sibTrans" cxnId="{27B51001-770D-4C69-8837-2E42F0D4E7A3}">
      <dgm:prSet/>
      <dgm:spPr/>
      <dgm:t>
        <a:bodyPr/>
        <a:lstStyle/>
        <a:p>
          <a:endParaRPr lang="pl-PL"/>
        </a:p>
      </dgm:t>
    </dgm:pt>
    <dgm:pt modelId="{88511E3E-FF02-4BB8-A155-A5B5EB8234B5}">
      <dgm:prSet phldrT="[Tekst]"/>
      <dgm:spPr/>
      <dgm:t>
        <a:bodyPr/>
        <a:lstStyle/>
        <a:p>
          <a:r>
            <a:rPr lang="pl-PL" b="0" i="0"/>
            <a:t>Katedra Systemów Multimedialnych</a:t>
          </a:r>
          <a:endParaRPr lang="pl-PL"/>
        </a:p>
      </dgm:t>
    </dgm:pt>
    <dgm:pt modelId="{0AD9A73B-97B9-4BEA-952A-65FC1F2A1CDD}" type="parTrans" cxnId="{035005D4-A3DE-41B1-9375-105EDC0F0723}">
      <dgm:prSet/>
      <dgm:spPr/>
      <dgm:t>
        <a:bodyPr/>
        <a:lstStyle/>
        <a:p>
          <a:endParaRPr lang="pl-PL"/>
        </a:p>
      </dgm:t>
    </dgm:pt>
    <dgm:pt modelId="{A8A4BA0B-4E3F-468C-AD06-27192C6D8A34}" type="sibTrans" cxnId="{035005D4-A3DE-41B1-9375-105EDC0F0723}">
      <dgm:prSet/>
      <dgm:spPr/>
      <dgm:t>
        <a:bodyPr/>
        <a:lstStyle/>
        <a:p>
          <a:endParaRPr lang="pl-PL"/>
        </a:p>
      </dgm:t>
    </dgm:pt>
    <dgm:pt modelId="{73AD03EB-2C95-490E-9AE4-CFD805E46B71}">
      <dgm:prSet phldrT="[Tekst]"/>
      <dgm:spPr/>
      <dgm:t>
        <a:bodyPr/>
        <a:lstStyle/>
        <a:p>
          <a:r>
            <a:rPr lang="pl-PL" b="0" i="0"/>
            <a:t>Katedra Inżynierii Oprogramowania i Cyberbezpieczeństwa</a:t>
          </a:r>
          <a:endParaRPr lang="pl-PL"/>
        </a:p>
      </dgm:t>
    </dgm:pt>
    <dgm:pt modelId="{8BD0C0F0-14D5-4CF5-8A29-672BCCAAA51E}" type="parTrans" cxnId="{E4895D1D-88D0-4CBE-89C7-9CC40817BCB5}">
      <dgm:prSet/>
      <dgm:spPr/>
      <dgm:t>
        <a:bodyPr/>
        <a:lstStyle/>
        <a:p>
          <a:endParaRPr lang="pl-PL"/>
        </a:p>
      </dgm:t>
    </dgm:pt>
    <dgm:pt modelId="{6B52C35B-A971-43A6-8803-CFD266618DC6}" type="sibTrans" cxnId="{E4895D1D-88D0-4CBE-89C7-9CC40817BCB5}">
      <dgm:prSet/>
      <dgm:spPr/>
      <dgm:t>
        <a:bodyPr/>
        <a:lstStyle/>
        <a:p>
          <a:endParaRPr lang="pl-PL"/>
        </a:p>
      </dgm:t>
    </dgm:pt>
    <dgm:pt modelId="{25A848C3-2BE6-4C7A-B27D-9844F6CEDF1E}" type="pres">
      <dgm:prSet presAssocID="{526F1A85-2AB4-4E1E-A00C-3F8A366B2901}" presName="Name0" presStyleCnt="0">
        <dgm:presLayoutVars>
          <dgm:chMax val="7"/>
          <dgm:chPref val="7"/>
          <dgm:dir/>
        </dgm:presLayoutVars>
      </dgm:prSet>
      <dgm:spPr/>
    </dgm:pt>
    <dgm:pt modelId="{2932F4B0-447D-4DED-89CD-0F53271E8402}" type="pres">
      <dgm:prSet presAssocID="{526F1A85-2AB4-4E1E-A00C-3F8A366B2901}" presName="Name1" presStyleCnt="0"/>
      <dgm:spPr/>
    </dgm:pt>
    <dgm:pt modelId="{24A6340D-0E90-49F3-BDE5-12B07D0497AD}" type="pres">
      <dgm:prSet presAssocID="{526F1A85-2AB4-4E1E-A00C-3F8A366B2901}" presName="cycle" presStyleCnt="0"/>
      <dgm:spPr/>
    </dgm:pt>
    <dgm:pt modelId="{A95094F0-48C7-45C3-AA66-7CDD364E7B53}" type="pres">
      <dgm:prSet presAssocID="{526F1A85-2AB4-4E1E-A00C-3F8A366B2901}" presName="srcNode" presStyleLbl="node1" presStyleIdx="0" presStyleCnt="5"/>
      <dgm:spPr/>
    </dgm:pt>
    <dgm:pt modelId="{C1018FD1-A444-4601-AB79-2BFD9282DE54}" type="pres">
      <dgm:prSet presAssocID="{526F1A85-2AB4-4E1E-A00C-3F8A366B2901}" presName="conn" presStyleLbl="parChTrans1D2" presStyleIdx="0" presStyleCnt="1" custLinFactNeighborX="-57854" custLinFactNeighborY="3111"/>
      <dgm:spPr/>
    </dgm:pt>
    <dgm:pt modelId="{F8675001-7C76-4948-B49A-0E406C6D2628}" type="pres">
      <dgm:prSet presAssocID="{526F1A85-2AB4-4E1E-A00C-3F8A366B2901}" presName="extraNode" presStyleLbl="node1" presStyleIdx="0" presStyleCnt="5"/>
      <dgm:spPr/>
    </dgm:pt>
    <dgm:pt modelId="{01009857-D69E-45EF-9B9A-BBFFB462AC0E}" type="pres">
      <dgm:prSet presAssocID="{526F1A85-2AB4-4E1E-A00C-3F8A366B2901}" presName="dstNode" presStyleLbl="node1" presStyleIdx="0" presStyleCnt="5"/>
      <dgm:spPr/>
    </dgm:pt>
    <dgm:pt modelId="{3A1F43DC-C87D-4845-940B-4C092C6C29FC}" type="pres">
      <dgm:prSet presAssocID="{F5969B7B-32F6-46FE-958C-1AEE65AD7A0B}" presName="text_1" presStyleLbl="node1" presStyleIdx="0" presStyleCnt="5">
        <dgm:presLayoutVars>
          <dgm:bulletEnabled val="1"/>
        </dgm:presLayoutVars>
      </dgm:prSet>
      <dgm:spPr/>
    </dgm:pt>
    <dgm:pt modelId="{947D4238-C852-4D8E-90F3-5C21A3B4A0F4}" type="pres">
      <dgm:prSet presAssocID="{F5969B7B-32F6-46FE-958C-1AEE65AD7A0B}" presName="accent_1" presStyleCnt="0"/>
      <dgm:spPr/>
    </dgm:pt>
    <dgm:pt modelId="{C032FD1A-8FCA-4BD9-B2E8-82DB38C12B9C}" type="pres">
      <dgm:prSet presAssocID="{F5969B7B-32F6-46FE-958C-1AEE65AD7A0B}" presName="accentRepeatNode" presStyleLbl="solidFgAcc1" presStyleIdx="0" presStyleCnt="5"/>
      <dgm:spPr/>
    </dgm:pt>
    <dgm:pt modelId="{56F9D3BF-374B-4362-BA9E-31537977BE5A}" type="pres">
      <dgm:prSet presAssocID="{85ECA240-1180-4264-9A35-7013C7EF1783}" presName="text_2" presStyleLbl="node1" presStyleIdx="1" presStyleCnt="5">
        <dgm:presLayoutVars>
          <dgm:bulletEnabled val="1"/>
        </dgm:presLayoutVars>
      </dgm:prSet>
      <dgm:spPr/>
    </dgm:pt>
    <dgm:pt modelId="{2FA9ED79-5A20-42C3-8BD2-049B4375B32E}" type="pres">
      <dgm:prSet presAssocID="{85ECA240-1180-4264-9A35-7013C7EF1783}" presName="accent_2" presStyleCnt="0"/>
      <dgm:spPr/>
    </dgm:pt>
    <dgm:pt modelId="{0DBD155A-9620-417C-9DFD-E67D467F3B91}" type="pres">
      <dgm:prSet presAssocID="{85ECA240-1180-4264-9A35-7013C7EF1783}" presName="accentRepeatNode" presStyleLbl="solidFgAcc1" presStyleIdx="1" presStyleCnt="5"/>
      <dgm:spPr/>
    </dgm:pt>
    <dgm:pt modelId="{7634CCDA-796C-4C38-B3B5-291318BA1F7B}" type="pres">
      <dgm:prSet presAssocID="{1FAA591F-6E50-4922-B73F-921A125375AD}" presName="text_3" presStyleLbl="node1" presStyleIdx="2" presStyleCnt="5">
        <dgm:presLayoutVars>
          <dgm:bulletEnabled val="1"/>
        </dgm:presLayoutVars>
      </dgm:prSet>
      <dgm:spPr/>
    </dgm:pt>
    <dgm:pt modelId="{F5FD1BFC-A2BF-4D99-A89F-10FE71F99855}" type="pres">
      <dgm:prSet presAssocID="{1FAA591F-6E50-4922-B73F-921A125375AD}" presName="accent_3" presStyleCnt="0"/>
      <dgm:spPr/>
    </dgm:pt>
    <dgm:pt modelId="{8AAE8B3C-5001-43AC-87D7-F14A3092B2B5}" type="pres">
      <dgm:prSet presAssocID="{1FAA591F-6E50-4922-B73F-921A125375AD}" presName="accentRepeatNode" presStyleLbl="solidFgAcc1" presStyleIdx="2" presStyleCnt="5"/>
      <dgm:spPr/>
    </dgm:pt>
    <dgm:pt modelId="{9F3DA102-4BE5-47E8-9EB9-136FA0492C82}" type="pres">
      <dgm:prSet presAssocID="{88511E3E-FF02-4BB8-A155-A5B5EB8234B5}" presName="text_4" presStyleLbl="node1" presStyleIdx="3" presStyleCnt="5">
        <dgm:presLayoutVars>
          <dgm:bulletEnabled val="1"/>
        </dgm:presLayoutVars>
      </dgm:prSet>
      <dgm:spPr/>
    </dgm:pt>
    <dgm:pt modelId="{6F77F965-6B91-49AF-BD84-9D1225E4C3A4}" type="pres">
      <dgm:prSet presAssocID="{88511E3E-FF02-4BB8-A155-A5B5EB8234B5}" presName="accent_4" presStyleCnt="0"/>
      <dgm:spPr/>
    </dgm:pt>
    <dgm:pt modelId="{7B3B65AC-BB3E-4590-857F-C56FD68030A2}" type="pres">
      <dgm:prSet presAssocID="{88511E3E-FF02-4BB8-A155-A5B5EB8234B5}" presName="accentRepeatNode" presStyleLbl="solidFgAcc1" presStyleIdx="3" presStyleCnt="5"/>
      <dgm:spPr/>
    </dgm:pt>
    <dgm:pt modelId="{697ECFF1-8206-4251-A213-F97806E6302E}" type="pres">
      <dgm:prSet presAssocID="{73AD03EB-2C95-490E-9AE4-CFD805E46B71}" presName="text_5" presStyleLbl="node1" presStyleIdx="4" presStyleCnt="5">
        <dgm:presLayoutVars>
          <dgm:bulletEnabled val="1"/>
        </dgm:presLayoutVars>
      </dgm:prSet>
      <dgm:spPr/>
    </dgm:pt>
    <dgm:pt modelId="{1C875D1D-637C-4E73-944B-7FC8B339B3DC}" type="pres">
      <dgm:prSet presAssocID="{73AD03EB-2C95-490E-9AE4-CFD805E46B71}" presName="accent_5" presStyleCnt="0"/>
      <dgm:spPr/>
    </dgm:pt>
    <dgm:pt modelId="{C6DF15EC-BF5B-4C9E-884B-042F66C8C254}" type="pres">
      <dgm:prSet presAssocID="{73AD03EB-2C95-490E-9AE4-CFD805E46B71}" presName="accentRepeatNode" presStyleLbl="solidFgAcc1" presStyleIdx="4" presStyleCnt="5"/>
      <dgm:spPr/>
    </dgm:pt>
  </dgm:ptLst>
  <dgm:cxnLst>
    <dgm:cxn modelId="{27B51001-770D-4C69-8837-2E42F0D4E7A3}" srcId="{526F1A85-2AB4-4E1E-A00C-3F8A366B2901}" destId="{1FAA591F-6E50-4922-B73F-921A125375AD}" srcOrd="2" destOrd="0" parTransId="{62DB19C7-4AEA-4D5E-8C32-B3CA0E707FD1}" sibTransId="{3B07456C-3411-400D-8395-B3F798A2AAB1}"/>
    <dgm:cxn modelId="{4F5DDD0E-FC0B-4CF7-BF92-780B46742904}" type="presOf" srcId="{73AD03EB-2C95-490E-9AE4-CFD805E46B71}" destId="{697ECFF1-8206-4251-A213-F97806E6302E}" srcOrd="0" destOrd="0" presId="urn:microsoft.com/office/officeart/2008/layout/VerticalCurvedList"/>
    <dgm:cxn modelId="{E4895D1D-88D0-4CBE-89C7-9CC40817BCB5}" srcId="{526F1A85-2AB4-4E1E-A00C-3F8A366B2901}" destId="{73AD03EB-2C95-490E-9AE4-CFD805E46B71}" srcOrd="4" destOrd="0" parTransId="{8BD0C0F0-14D5-4CF5-8A29-672BCCAAA51E}" sibTransId="{6B52C35B-A971-43A6-8803-CFD266618DC6}"/>
    <dgm:cxn modelId="{671ED91E-44F1-485C-94DA-B1B1368B6652}" type="presOf" srcId="{88511E3E-FF02-4BB8-A155-A5B5EB8234B5}" destId="{9F3DA102-4BE5-47E8-9EB9-136FA0492C82}" srcOrd="0" destOrd="0" presId="urn:microsoft.com/office/officeart/2008/layout/VerticalCurvedList"/>
    <dgm:cxn modelId="{BC768727-3FD7-4FBB-86F8-37CB5A675139}" type="presOf" srcId="{F5969B7B-32F6-46FE-958C-1AEE65AD7A0B}" destId="{3A1F43DC-C87D-4845-940B-4C092C6C29FC}" srcOrd="0" destOrd="0" presId="urn:microsoft.com/office/officeart/2008/layout/VerticalCurvedList"/>
    <dgm:cxn modelId="{95814E40-9DAE-4CE6-92CC-614F3512704F}" srcId="{526F1A85-2AB4-4E1E-A00C-3F8A366B2901}" destId="{85ECA240-1180-4264-9A35-7013C7EF1783}" srcOrd="1" destOrd="0" parTransId="{48FEE2B5-02FE-4A7B-AF86-8EC6C57A6451}" sibTransId="{50D93065-AA63-4FF0-99DA-5AA9470B0372}"/>
    <dgm:cxn modelId="{FC28085B-7E9B-4480-B513-5F5B2F88B6AB}" type="presOf" srcId="{1FAA591F-6E50-4922-B73F-921A125375AD}" destId="{7634CCDA-796C-4C38-B3B5-291318BA1F7B}" srcOrd="0" destOrd="0" presId="urn:microsoft.com/office/officeart/2008/layout/VerticalCurvedList"/>
    <dgm:cxn modelId="{C71F6F73-5361-4063-97A4-D89CC7AE3893}" srcId="{526F1A85-2AB4-4E1E-A00C-3F8A366B2901}" destId="{F5969B7B-32F6-46FE-958C-1AEE65AD7A0B}" srcOrd="0" destOrd="0" parTransId="{CE673D42-3103-42E0-B6D0-469F5258F50A}" sibTransId="{BC85F535-BD56-4E6D-AFCE-02A6B00F0416}"/>
    <dgm:cxn modelId="{6A4E6E87-6BD0-459C-9073-A85C70505367}" type="presOf" srcId="{85ECA240-1180-4264-9A35-7013C7EF1783}" destId="{56F9D3BF-374B-4362-BA9E-31537977BE5A}" srcOrd="0" destOrd="0" presId="urn:microsoft.com/office/officeart/2008/layout/VerticalCurvedList"/>
    <dgm:cxn modelId="{1B4763C8-530C-48E9-9ED3-D636D275D6EE}" type="presOf" srcId="{526F1A85-2AB4-4E1E-A00C-3F8A366B2901}" destId="{25A848C3-2BE6-4C7A-B27D-9844F6CEDF1E}" srcOrd="0" destOrd="0" presId="urn:microsoft.com/office/officeart/2008/layout/VerticalCurvedList"/>
    <dgm:cxn modelId="{035005D4-A3DE-41B1-9375-105EDC0F0723}" srcId="{526F1A85-2AB4-4E1E-A00C-3F8A366B2901}" destId="{88511E3E-FF02-4BB8-A155-A5B5EB8234B5}" srcOrd="3" destOrd="0" parTransId="{0AD9A73B-97B9-4BEA-952A-65FC1F2A1CDD}" sibTransId="{A8A4BA0B-4E3F-468C-AD06-27192C6D8A34}"/>
    <dgm:cxn modelId="{74FE03FF-569C-4614-AF4B-514D200324EB}" type="presOf" srcId="{BC85F535-BD56-4E6D-AFCE-02A6B00F0416}" destId="{C1018FD1-A444-4601-AB79-2BFD9282DE54}" srcOrd="0" destOrd="0" presId="urn:microsoft.com/office/officeart/2008/layout/VerticalCurvedList"/>
    <dgm:cxn modelId="{9093282D-410A-42B0-A3E5-6099C6F937C5}" type="presParOf" srcId="{25A848C3-2BE6-4C7A-B27D-9844F6CEDF1E}" destId="{2932F4B0-447D-4DED-89CD-0F53271E8402}" srcOrd="0" destOrd="0" presId="urn:microsoft.com/office/officeart/2008/layout/VerticalCurvedList"/>
    <dgm:cxn modelId="{04B50285-4A2D-46A6-BC96-3E3A6A46C992}" type="presParOf" srcId="{2932F4B0-447D-4DED-89CD-0F53271E8402}" destId="{24A6340D-0E90-49F3-BDE5-12B07D0497AD}" srcOrd="0" destOrd="0" presId="urn:microsoft.com/office/officeart/2008/layout/VerticalCurvedList"/>
    <dgm:cxn modelId="{11D34A6E-8BBD-4DC4-A5F8-97E0572A3B7F}" type="presParOf" srcId="{24A6340D-0E90-49F3-BDE5-12B07D0497AD}" destId="{A95094F0-48C7-45C3-AA66-7CDD364E7B53}" srcOrd="0" destOrd="0" presId="urn:microsoft.com/office/officeart/2008/layout/VerticalCurvedList"/>
    <dgm:cxn modelId="{7D557506-E51B-4A77-95CE-0E010D104601}" type="presParOf" srcId="{24A6340D-0E90-49F3-BDE5-12B07D0497AD}" destId="{C1018FD1-A444-4601-AB79-2BFD9282DE54}" srcOrd="1" destOrd="0" presId="urn:microsoft.com/office/officeart/2008/layout/VerticalCurvedList"/>
    <dgm:cxn modelId="{CBE305C0-6695-498A-8777-ED6B0575CBDE}" type="presParOf" srcId="{24A6340D-0E90-49F3-BDE5-12B07D0497AD}" destId="{F8675001-7C76-4948-B49A-0E406C6D2628}" srcOrd="2" destOrd="0" presId="urn:microsoft.com/office/officeart/2008/layout/VerticalCurvedList"/>
    <dgm:cxn modelId="{1F70E609-040B-46C5-B943-CD3A1176E778}" type="presParOf" srcId="{24A6340D-0E90-49F3-BDE5-12B07D0497AD}" destId="{01009857-D69E-45EF-9B9A-BBFFB462AC0E}" srcOrd="3" destOrd="0" presId="urn:microsoft.com/office/officeart/2008/layout/VerticalCurvedList"/>
    <dgm:cxn modelId="{B19D64D6-09DC-46DD-AAFD-11ED30DEA2BA}" type="presParOf" srcId="{2932F4B0-447D-4DED-89CD-0F53271E8402}" destId="{3A1F43DC-C87D-4845-940B-4C092C6C29FC}" srcOrd="1" destOrd="0" presId="urn:microsoft.com/office/officeart/2008/layout/VerticalCurvedList"/>
    <dgm:cxn modelId="{5874B0F2-2D6F-4EBE-A492-8AB3B77392BF}" type="presParOf" srcId="{2932F4B0-447D-4DED-89CD-0F53271E8402}" destId="{947D4238-C852-4D8E-90F3-5C21A3B4A0F4}" srcOrd="2" destOrd="0" presId="urn:microsoft.com/office/officeart/2008/layout/VerticalCurvedList"/>
    <dgm:cxn modelId="{88D82EF5-AF78-4682-9102-4084F8828956}" type="presParOf" srcId="{947D4238-C852-4D8E-90F3-5C21A3B4A0F4}" destId="{C032FD1A-8FCA-4BD9-B2E8-82DB38C12B9C}" srcOrd="0" destOrd="0" presId="urn:microsoft.com/office/officeart/2008/layout/VerticalCurvedList"/>
    <dgm:cxn modelId="{26EA45F8-5E4E-4B5E-91FA-092D73D9216E}" type="presParOf" srcId="{2932F4B0-447D-4DED-89CD-0F53271E8402}" destId="{56F9D3BF-374B-4362-BA9E-31537977BE5A}" srcOrd="3" destOrd="0" presId="urn:microsoft.com/office/officeart/2008/layout/VerticalCurvedList"/>
    <dgm:cxn modelId="{7FF9FBCF-3AC8-444E-A8E7-BACEBE60DD56}" type="presParOf" srcId="{2932F4B0-447D-4DED-89CD-0F53271E8402}" destId="{2FA9ED79-5A20-42C3-8BD2-049B4375B32E}" srcOrd="4" destOrd="0" presId="urn:microsoft.com/office/officeart/2008/layout/VerticalCurvedList"/>
    <dgm:cxn modelId="{D6BFC4EE-937A-4D38-9C26-FDE44598A0BA}" type="presParOf" srcId="{2FA9ED79-5A20-42C3-8BD2-049B4375B32E}" destId="{0DBD155A-9620-417C-9DFD-E67D467F3B91}" srcOrd="0" destOrd="0" presId="urn:microsoft.com/office/officeart/2008/layout/VerticalCurvedList"/>
    <dgm:cxn modelId="{31100710-4EE1-4A6E-A3FF-C2A6EB2A29CA}" type="presParOf" srcId="{2932F4B0-447D-4DED-89CD-0F53271E8402}" destId="{7634CCDA-796C-4C38-B3B5-291318BA1F7B}" srcOrd="5" destOrd="0" presId="urn:microsoft.com/office/officeart/2008/layout/VerticalCurvedList"/>
    <dgm:cxn modelId="{84636899-A12C-4575-9253-9BBF9C338B2D}" type="presParOf" srcId="{2932F4B0-447D-4DED-89CD-0F53271E8402}" destId="{F5FD1BFC-A2BF-4D99-A89F-10FE71F99855}" srcOrd="6" destOrd="0" presId="urn:microsoft.com/office/officeart/2008/layout/VerticalCurvedList"/>
    <dgm:cxn modelId="{F3040ED3-0D08-4DCC-946A-824CF84B93EC}" type="presParOf" srcId="{F5FD1BFC-A2BF-4D99-A89F-10FE71F99855}" destId="{8AAE8B3C-5001-43AC-87D7-F14A3092B2B5}" srcOrd="0" destOrd="0" presId="urn:microsoft.com/office/officeart/2008/layout/VerticalCurvedList"/>
    <dgm:cxn modelId="{0FF75173-5A48-467A-AE34-47BF172F94E9}" type="presParOf" srcId="{2932F4B0-447D-4DED-89CD-0F53271E8402}" destId="{9F3DA102-4BE5-47E8-9EB9-136FA0492C82}" srcOrd="7" destOrd="0" presId="urn:microsoft.com/office/officeart/2008/layout/VerticalCurvedList"/>
    <dgm:cxn modelId="{4A582088-BC16-4983-BBF3-23A22758B829}" type="presParOf" srcId="{2932F4B0-447D-4DED-89CD-0F53271E8402}" destId="{6F77F965-6B91-49AF-BD84-9D1225E4C3A4}" srcOrd="8" destOrd="0" presId="urn:microsoft.com/office/officeart/2008/layout/VerticalCurvedList"/>
    <dgm:cxn modelId="{E6BC2E12-D9CA-4D2F-9BF6-5E4AD20859E9}" type="presParOf" srcId="{6F77F965-6B91-49AF-BD84-9D1225E4C3A4}" destId="{7B3B65AC-BB3E-4590-857F-C56FD68030A2}" srcOrd="0" destOrd="0" presId="urn:microsoft.com/office/officeart/2008/layout/VerticalCurvedList"/>
    <dgm:cxn modelId="{528A7E07-1C5C-45FE-A17F-53E25ADFA819}" type="presParOf" srcId="{2932F4B0-447D-4DED-89CD-0F53271E8402}" destId="{697ECFF1-8206-4251-A213-F97806E6302E}" srcOrd="9" destOrd="0" presId="urn:microsoft.com/office/officeart/2008/layout/VerticalCurvedList"/>
    <dgm:cxn modelId="{0C8ABCDC-A87E-4334-AC24-7C3C81872148}" type="presParOf" srcId="{2932F4B0-447D-4DED-89CD-0F53271E8402}" destId="{1C875D1D-637C-4E73-944B-7FC8B339B3DC}" srcOrd="10" destOrd="0" presId="urn:microsoft.com/office/officeart/2008/layout/VerticalCurvedList"/>
    <dgm:cxn modelId="{D14C5616-F340-434A-98BC-29FB999FC24D}" type="presParOf" srcId="{1C875D1D-637C-4E73-944B-7FC8B339B3DC}" destId="{C6DF15EC-BF5B-4C9E-884B-042F66C8C25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0B3DA-8297-4DEB-886A-85CAEB557B94}">
      <dsp:nvSpPr>
        <dsp:cNvPr id="0" name=""/>
        <dsp:cNvSpPr/>
      </dsp:nvSpPr>
      <dsp:spPr>
        <a:xfrm>
          <a:off x="1736887" y="604183"/>
          <a:ext cx="1199388" cy="1199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964F6CB-2DD4-4AB0-A006-07E8884A0509}">
      <dsp:nvSpPr>
        <dsp:cNvPr id="0" name=""/>
        <dsp:cNvSpPr/>
      </dsp:nvSpPr>
      <dsp:spPr>
        <a:xfrm>
          <a:off x="274966" y="2174054"/>
          <a:ext cx="412325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pl-PL" sz="2000" kern="1200" dirty="0"/>
            <a:t>Ewaluowana dyscyplina naukowa Informatyka Techniczna i Telekomunikacja z kategorią B+</a:t>
          </a:r>
          <a:endParaRPr lang="en-US" sz="2000" kern="1200" dirty="0"/>
        </a:p>
      </dsp:txBody>
      <dsp:txXfrm>
        <a:off x="274966" y="2174054"/>
        <a:ext cx="4123257" cy="900000"/>
      </dsp:txXfrm>
    </dsp:sp>
    <dsp:sp modelId="{A07C4B22-B459-4FB9-832A-ADA672C08E37}">
      <dsp:nvSpPr>
        <dsp:cNvPr id="0" name=""/>
        <dsp:cNvSpPr/>
      </dsp:nvSpPr>
      <dsp:spPr>
        <a:xfrm>
          <a:off x="5597599" y="604183"/>
          <a:ext cx="1199388" cy="1199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DA138E-A08A-472B-8B2E-F23A7AA75EB3}">
      <dsp:nvSpPr>
        <dsp:cNvPr id="0" name=""/>
        <dsp:cNvSpPr/>
      </dsp:nvSpPr>
      <dsp:spPr>
        <a:xfrm>
          <a:off x="4864653" y="2174054"/>
          <a:ext cx="266530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pl-PL" sz="2000" kern="1200" dirty="0"/>
            <a:t>Trzy kierunki studiów podyplomowych</a:t>
          </a:r>
          <a:endParaRPr lang="en-US" sz="2000" kern="1200" dirty="0"/>
        </a:p>
      </dsp:txBody>
      <dsp:txXfrm>
        <a:off x="4864653" y="2174054"/>
        <a:ext cx="2665307" cy="900000"/>
      </dsp:txXfrm>
    </dsp:sp>
    <dsp:sp modelId="{E8AE5B83-41AF-4CE1-9AFD-714788C9D39C}">
      <dsp:nvSpPr>
        <dsp:cNvPr id="0" name=""/>
        <dsp:cNvSpPr/>
      </dsp:nvSpPr>
      <dsp:spPr>
        <a:xfrm>
          <a:off x="8729336" y="604183"/>
          <a:ext cx="1199388" cy="1199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269C7EF-AAC7-4E97-925A-B01C9616E15A}">
      <dsp:nvSpPr>
        <dsp:cNvPr id="0" name=""/>
        <dsp:cNvSpPr/>
      </dsp:nvSpPr>
      <dsp:spPr>
        <a:xfrm>
          <a:off x="7996389" y="2174054"/>
          <a:ext cx="266530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pl-PL" sz="2000" kern="1200" dirty="0"/>
            <a:t>Jeden kierunek studiów: Informatyka (studia I </a:t>
          </a:r>
          <a:r>
            <a:rPr lang="pl-PL" sz="2000" kern="1200" dirty="0" err="1"/>
            <a:t>i</a:t>
          </a:r>
          <a:r>
            <a:rPr lang="pl-PL" sz="2000" kern="1200" dirty="0"/>
            <a:t> II stopnia)</a:t>
          </a:r>
          <a:endParaRPr lang="en-US" sz="2000" kern="1200" dirty="0"/>
        </a:p>
      </dsp:txBody>
      <dsp:txXfrm>
        <a:off x="7996389" y="2174054"/>
        <a:ext cx="2665307" cy="90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AAD72-6BD2-4FFE-842F-0B6957DFFB11}">
      <dsp:nvSpPr>
        <dsp:cNvPr id="0" name=""/>
        <dsp:cNvSpPr/>
      </dsp:nvSpPr>
      <dsp:spPr>
        <a:xfrm>
          <a:off x="0" y="1975"/>
          <a:ext cx="5275001"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9F5A4F10-9BFF-44C2-95DD-D14E8BFA1494}">
      <dsp:nvSpPr>
        <dsp:cNvPr id="0" name=""/>
        <dsp:cNvSpPr/>
      </dsp:nvSpPr>
      <dsp:spPr>
        <a:xfrm>
          <a:off x="0" y="1975"/>
          <a:ext cx="5275001" cy="1347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30</a:t>
          </a:r>
          <a:r>
            <a:rPr lang="pl-PL" sz="1900" b="0" i="0" kern="1200"/>
            <a:t> marca 1</a:t>
          </a:r>
          <a:r>
            <a:rPr lang="en-US" sz="1900" b="0" i="0" kern="1200"/>
            <a:t>998 </a:t>
          </a:r>
          <a:r>
            <a:rPr lang="pl-PL" sz="1900" b="0" i="0" kern="1200"/>
            <a:t>roku </a:t>
          </a:r>
          <a:r>
            <a:rPr lang="en-US" sz="1900" b="0" i="0" kern="1200"/>
            <a:t>– uzyskanie prawa doktoryzowania w dyscyplinie Informatyka</a:t>
          </a:r>
          <a:endParaRPr lang="en-US" sz="1900" kern="1200"/>
        </a:p>
      </dsp:txBody>
      <dsp:txXfrm>
        <a:off x="0" y="1975"/>
        <a:ext cx="5275001" cy="1347244"/>
      </dsp:txXfrm>
    </dsp:sp>
    <dsp:sp modelId="{268C16D9-A726-4D07-B5A3-675E8A86A167}">
      <dsp:nvSpPr>
        <dsp:cNvPr id="0" name=""/>
        <dsp:cNvSpPr/>
      </dsp:nvSpPr>
      <dsp:spPr>
        <a:xfrm>
          <a:off x="0" y="1349219"/>
          <a:ext cx="5275001"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633422FD-64AB-400E-A901-3FA4D1C72C83}">
      <dsp:nvSpPr>
        <dsp:cNvPr id="0" name=""/>
        <dsp:cNvSpPr/>
      </dsp:nvSpPr>
      <dsp:spPr>
        <a:xfrm>
          <a:off x="0" y="1349219"/>
          <a:ext cx="5275001" cy="1347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t>27</a:t>
          </a:r>
          <a:r>
            <a:rPr lang="pl-PL" sz="1900" b="0" i="0" kern="1200" dirty="0"/>
            <a:t> października </a:t>
          </a:r>
          <a:r>
            <a:rPr lang="en-US" sz="1900" b="0" i="0" kern="1200" dirty="0"/>
            <a:t>2003 </a:t>
          </a:r>
          <a:r>
            <a:rPr lang="pl-PL" sz="1900" b="0" i="0" kern="1200" dirty="0"/>
            <a:t>roku </a:t>
          </a:r>
          <a:r>
            <a:rPr lang="en-US" sz="1900" b="0" i="0" kern="1200" dirty="0"/>
            <a:t>– </a:t>
          </a:r>
          <a:r>
            <a:rPr lang="en-US" sz="1900" b="0" i="0" kern="1200" dirty="0" err="1"/>
            <a:t>uzyskanie</a:t>
          </a:r>
          <a:r>
            <a:rPr lang="en-US" sz="1900" b="0" i="0" kern="1200" dirty="0"/>
            <a:t> </a:t>
          </a:r>
          <a:r>
            <a:rPr lang="en-US" sz="1900" b="0" i="0" kern="1200" dirty="0" err="1"/>
            <a:t>prawa</a:t>
          </a:r>
          <a:r>
            <a:rPr lang="en-US" sz="1900" b="0" i="0" kern="1200" dirty="0"/>
            <a:t> do </a:t>
          </a:r>
          <a:r>
            <a:rPr lang="en-US" sz="1900" b="0" i="0" kern="1200" dirty="0" err="1"/>
            <a:t>nadawania</a:t>
          </a:r>
          <a:r>
            <a:rPr lang="en-US" sz="1900" b="0" i="0" kern="1200" dirty="0"/>
            <a:t> </a:t>
          </a:r>
          <a:r>
            <a:rPr lang="en-US" sz="1900" b="0" i="0" kern="1200" dirty="0" err="1"/>
            <a:t>stopnia</a:t>
          </a:r>
          <a:r>
            <a:rPr lang="en-US" sz="1900" b="0" i="0" kern="1200" dirty="0"/>
            <a:t> </a:t>
          </a:r>
          <a:r>
            <a:rPr lang="en-US" sz="1900" b="0" i="0" kern="1200" dirty="0" err="1"/>
            <a:t>doktora</a:t>
          </a:r>
          <a:r>
            <a:rPr lang="en-US" sz="1900" b="0" i="0" kern="1200" dirty="0"/>
            <a:t> </a:t>
          </a:r>
          <a:r>
            <a:rPr lang="en-US" sz="1900" b="0" i="0" kern="1200" dirty="0" err="1"/>
            <a:t>habilitowanego</a:t>
          </a:r>
          <a:br>
            <a:rPr lang="pl-PL" sz="1900" b="0" i="0" kern="1200" dirty="0"/>
          </a:br>
          <a:r>
            <a:rPr lang="en-US" sz="1900" b="0" i="0" kern="1200" dirty="0"/>
            <a:t>w </a:t>
          </a:r>
          <a:r>
            <a:rPr lang="en-US" sz="1900" b="0" i="0" kern="1200" dirty="0" err="1"/>
            <a:t>dyscyplinie</a:t>
          </a:r>
          <a:r>
            <a:rPr lang="en-US" sz="1900" b="0" i="0" kern="1200" dirty="0"/>
            <a:t> </a:t>
          </a:r>
          <a:r>
            <a:rPr lang="en-US" sz="1900" b="0" i="0" kern="1200" dirty="0" err="1"/>
            <a:t>Informatyka</a:t>
          </a:r>
          <a:endParaRPr lang="en-US" sz="1900" kern="1200" dirty="0"/>
        </a:p>
      </dsp:txBody>
      <dsp:txXfrm>
        <a:off x="0" y="1349219"/>
        <a:ext cx="5275001" cy="1347244"/>
      </dsp:txXfrm>
    </dsp:sp>
    <dsp:sp modelId="{FF51913E-C48C-4003-89A6-0A95FFB0919C}">
      <dsp:nvSpPr>
        <dsp:cNvPr id="0" name=""/>
        <dsp:cNvSpPr/>
      </dsp:nvSpPr>
      <dsp:spPr>
        <a:xfrm>
          <a:off x="0" y="2696463"/>
          <a:ext cx="5275001"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56512F78-09B6-4E67-8141-21C3575C7505}">
      <dsp:nvSpPr>
        <dsp:cNvPr id="0" name=""/>
        <dsp:cNvSpPr/>
      </dsp:nvSpPr>
      <dsp:spPr>
        <a:xfrm>
          <a:off x="0" y="2696463"/>
          <a:ext cx="5275001" cy="1347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pl-PL" sz="1900" b="0" i="0" kern="1200" dirty="0"/>
            <a:t>Obecnie zgodnie Ustawą z 2018 r. </a:t>
          </a:r>
          <a:r>
            <a:rPr lang="en-US" sz="1900" b="0" i="0" kern="1200" dirty="0"/>
            <a:t>–</a:t>
          </a:r>
          <a:r>
            <a:rPr lang="pl-PL" sz="1900" b="0" i="0" kern="1200" dirty="0"/>
            <a:t> Prawo o szkolnictwie wyższym i nauce </a:t>
          </a:r>
          <a:r>
            <a:rPr lang="en-US" sz="1900" b="0" i="0" kern="1200" dirty="0"/>
            <a:t>–</a:t>
          </a:r>
          <a:r>
            <a:rPr lang="pl-PL" sz="1900" b="0" i="0" kern="1200" dirty="0"/>
            <a:t> stopnie doktora</a:t>
          </a:r>
          <a:br>
            <a:rPr lang="pl-PL" sz="1900" b="0" i="0" kern="1200" dirty="0"/>
          </a:br>
          <a:r>
            <a:rPr lang="pl-PL" sz="1900" b="0" i="0" kern="1200" dirty="0"/>
            <a:t>i doktora habilitowanego nadawane są </a:t>
          </a:r>
          <a:r>
            <a:rPr lang="en-US" sz="1900" b="0" i="0" kern="1200" dirty="0"/>
            <a:t>w </a:t>
          </a:r>
          <a:r>
            <a:rPr lang="en-US" sz="1900" b="0" i="0" kern="1200" dirty="0" err="1"/>
            <a:t>dyscyplinie</a:t>
          </a:r>
          <a:r>
            <a:rPr lang="en-US" sz="1900" b="0" i="0" kern="1200" dirty="0"/>
            <a:t> </a:t>
          </a:r>
          <a:r>
            <a:rPr lang="en-US" sz="1900" b="0" i="0" kern="1200" dirty="0" err="1"/>
            <a:t>Informatyka</a:t>
          </a:r>
          <a:r>
            <a:rPr lang="en-US" sz="1900" b="0" i="0" kern="1200" dirty="0"/>
            <a:t> </a:t>
          </a:r>
          <a:r>
            <a:rPr lang="en-US" sz="1900" b="0" i="0" kern="1200" dirty="0" err="1"/>
            <a:t>Techniczna</a:t>
          </a:r>
          <a:r>
            <a:rPr lang="en-US" sz="1900" b="0" i="0" kern="1200" dirty="0"/>
            <a:t> </a:t>
          </a:r>
          <a:r>
            <a:rPr lang="en-US" sz="1900" b="0" i="0" kern="1200" dirty="0" err="1"/>
            <a:t>i</a:t>
          </a:r>
          <a:r>
            <a:rPr lang="en-US" sz="1900" b="0" i="0" kern="1200" dirty="0"/>
            <a:t> </a:t>
          </a:r>
          <a:r>
            <a:rPr lang="en-US" sz="1900" b="0" i="0" kern="1200" dirty="0" err="1"/>
            <a:t>Telekomunikacja</a:t>
          </a:r>
          <a:endParaRPr lang="en-US" sz="1900" kern="1200" dirty="0"/>
        </a:p>
      </dsp:txBody>
      <dsp:txXfrm>
        <a:off x="0" y="2696463"/>
        <a:ext cx="5275001" cy="1347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18FD1-A444-4601-AB79-2BFD9282DE54}">
      <dsp:nvSpPr>
        <dsp:cNvPr id="0" name=""/>
        <dsp:cNvSpPr/>
      </dsp:nvSpPr>
      <dsp:spPr>
        <a:xfrm>
          <a:off x="-4714689" y="-547997"/>
          <a:ext cx="5615788" cy="5615788"/>
        </a:xfrm>
        <a:prstGeom prst="blockArc">
          <a:avLst>
            <a:gd name="adj1" fmla="val 18900000"/>
            <a:gd name="adj2" fmla="val 2700000"/>
            <a:gd name="adj3" fmla="val 385"/>
          </a:avLst>
        </a:prstGeom>
        <a:noFill/>
        <a:ln w="2222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1F43DC-C87D-4845-940B-4C092C6C29FC}">
      <dsp:nvSpPr>
        <dsp:cNvPr id="0" name=""/>
        <dsp:cNvSpPr/>
      </dsp:nvSpPr>
      <dsp:spPr>
        <a:xfrm>
          <a:off x="394368" y="260565"/>
          <a:ext cx="10155803" cy="521464"/>
        </a:xfrm>
        <a:prstGeom prst="rect">
          <a:avLst/>
        </a:prstGeom>
        <a:solidFill>
          <a:schemeClr val="accent1">
            <a:shade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912" tIns="71120" rIns="71120" bIns="71120" numCol="1" spcCol="1270" anchor="ctr" anchorCtr="0">
          <a:noAutofit/>
        </a:bodyPr>
        <a:lstStyle/>
        <a:p>
          <a:pPr marL="0" lvl="0" indent="0" algn="l" defTabSz="1244600">
            <a:lnSpc>
              <a:spcPct val="90000"/>
            </a:lnSpc>
            <a:spcBef>
              <a:spcPct val="0"/>
            </a:spcBef>
            <a:spcAft>
              <a:spcPct val="35000"/>
            </a:spcAft>
            <a:buNone/>
          </a:pPr>
          <a:r>
            <a:rPr lang="pl-PL" sz="2800" b="0" i="0" kern="1200"/>
            <a:t>Katedra Architektury Komputerów i Telekomunikacji</a:t>
          </a:r>
          <a:endParaRPr lang="pl-PL" sz="2800" kern="1200"/>
        </a:p>
      </dsp:txBody>
      <dsp:txXfrm>
        <a:off x="394368" y="260565"/>
        <a:ext cx="10155803" cy="521464"/>
      </dsp:txXfrm>
    </dsp:sp>
    <dsp:sp modelId="{C032FD1A-8FCA-4BD9-B2E8-82DB38C12B9C}">
      <dsp:nvSpPr>
        <dsp:cNvPr id="0" name=""/>
        <dsp:cNvSpPr/>
      </dsp:nvSpPr>
      <dsp:spPr>
        <a:xfrm>
          <a:off x="68453" y="195382"/>
          <a:ext cx="651830" cy="651830"/>
        </a:xfrm>
        <a:prstGeom prst="ellipse">
          <a:avLst/>
        </a:prstGeom>
        <a:solidFill>
          <a:schemeClr val="lt1">
            <a:hueOff val="0"/>
            <a:satOff val="0"/>
            <a:lumOff val="0"/>
            <a:alphaOff val="0"/>
          </a:schemeClr>
        </a:solidFill>
        <a:ln w="22225" cap="rnd"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F9D3BF-374B-4362-BA9E-31537977BE5A}">
      <dsp:nvSpPr>
        <dsp:cNvPr id="0" name=""/>
        <dsp:cNvSpPr/>
      </dsp:nvSpPr>
      <dsp:spPr>
        <a:xfrm>
          <a:off x="768034" y="1042511"/>
          <a:ext cx="9782137" cy="521464"/>
        </a:xfrm>
        <a:prstGeom prst="rect">
          <a:avLst/>
        </a:prstGeom>
        <a:solidFill>
          <a:schemeClr val="accent1">
            <a:shade val="50000"/>
            <a:hueOff val="194420"/>
            <a:satOff val="-22013"/>
            <a:lumOff val="2238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912" tIns="71120" rIns="71120" bIns="71120" numCol="1" spcCol="1270" anchor="ctr" anchorCtr="0">
          <a:noAutofit/>
        </a:bodyPr>
        <a:lstStyle/>
        <a:p>
          <a:pPr marL="0" lvl="0" indent="0" algn="l" defTabSz="1244600">
            <a:lnSpc>
              <a:spcPct val="90000"/>
            </a:lnSpc>
            <a:spcBef>
              <a:spcPct val="0"/>
            </a:spcBef>
            <a:spcAft>
              <a:spcPct val="35000"/>
            </a:spcAft>
            <a:buNone/>
          </a:pPr>
          <a:r>
            <a:rPr lang="pl-PL" sz="2800" b="0" i="0" kern="1200"/>
            <a:t>Katedra Inżynierii Systemów Informacyjnych</a:t>
          </a:r>
          <a:endParaRPr lang="pl-PL" sz="2800" kern="1200"/>
        </a:p>
      </dsp:txBody>
      <dsp:txXfrm>
        <a:off x="768034" y="1042511"/>
        <a:ext cx="9782137" cy="521464"/>
      </dsp:txXfrm>
    </dsp:sp>
    <dsp:sp modelId="{0DBD155A-9620-417C-9DFD-E67D467F3B91}">
      <dsp:nvSpPr>
        <dsp:cNvPr id="0" name=""/>
        <dsp:cNvSpPr/>
      </dsp:nvSpPr>
      <dsp:spPr>
        <a:xfrm>
          <a:off x="442119" y="977328"/>
          <a:ext cx="651830" cy="651830"/>
        </a:xfrm>
        <a:prstGeom prst="ellipse">
          <a:avLst/>
        </a:prstGeom>
        <a:solidFill>
          <a:schemeClr val="lt1">
            <a:hueOff val="0"/>
            <a:satOff val="0"/>
            <a:lumOff val="0"/>
            <a:alphaOff val="0"/>
          </a:schemeClr>
        </a:solidFill>
        <a:ln w="22225" cap="rnd" cmpd="sng" algn="ctr">
          <a:solidFill>
            <a:schemeClr val="accent1">
              <a:shade val="50000"/>
              <a:hueOff val="194420"/>
              <a:satOff val="-22013"/>
              <a:lumOff val="22386"/>
              <a:alphaOff val="0"/>
            </a:schemeClr>
          </a:solidFill>
          <a:prstDash val="solid"/>
        </a:ln>
        <a:effectLst/>
      </dsp:spPr>
      <dsp:style>
        <a:lnRef idx="2">
          <a:scrgbClr r="0" g="0" b="0"/>
        </a:lnRef>
        <a:fillRef idx="1">
          <a:scrgbClr r="0" g="0" b="0"/>
        </a:fillRef>
        <a:effectRef idx="0">
          <a:scrgbClr r="0" g="0" b="0"/>
        </a:effectRef>
        <a:fontRef idx="minor"/>
      </dsp:style>
    </dsp:sp>
    <dsp:sp modelId="{7634CCDA-796C-4C38-B3B5-291318BA1F7B}">
      <dsp:nvSpPr>
        <dsp:cNvPr id="0" name=""/>
        <dsp:cNvSpPr/>
      </dsp:nvSpPr>
      <dsp:spPr>
        <a:xfrm>
          <a:off x="882719" y="1824456"/>
          <a:ext cx="9667451" cy="521464"/>
        </a:xfrm>
        <a:prstGeom prst="rect">
          <a:avLst/>
        </a:prstGeom>
        <a:solidFill>
          <a:schemeClr val="accent1">
            <a:shade val="50000"/>
            <a:hueOff val="388841"/>
            <a:satOff val="-44026"/>
            <a:lumOff val="4477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912" tIns="71120" rIns="71120" bIns="71120" numCol="1" spcCol="1270" anchor="ctr" anchorCtr="0">
          <a:noAutofit/>
        </a:bodyPr>
        <a:lstStyle/>
        <a:p>
          <a:pPr marL="0" lvl="0" indent="0" algn="l" defTabSz="1244600">
            <a:lnSpc>
              <a:spcPct val="90000"/>
            </a:lnSpc>
            <a:spcBef>
              <a:spcPct val="0"/>
            </a:spcBef>
            <a:spcAft>
              <a:spcPct val="35000"/>
            </a:spcAft>
            <a:buNone/>
          </a:pPr>
          <a:r>
            <a:rPr lang="pl-PL" sz="2800" b="0" i="0" kern="1200"/>
            <a:t>Katedra Sztucznej Inteligencji i Matematyki Stosowanej</a:t>
          </a:r>
          <a:endParaRPr lang="pl-PL" sz="2800" kern="1200"/>
        </a:p>
      </dsp:txBody>
      <dsp:txXfrm>
        <a:off x="882719" y="1824456"/>
        <a:ext cx="9667451" cy="521464"/>
      </dsp:txXfrm>
    </dsp:sp>
    <dsp:sp modelId="{8AAE8B3C-5001-43AC-87D7-F14A3092B2B5}">
      <dsp:nvSpPr>
        <dsp:cNvPr id="0" name=""/>
        <dsp:cNvSpPr/>
      </dsp:nvSpPr>
      <dsp:spPr>
        <a:xfrm>
          <a:off x="556804" y="1759273"/>
          <a:ext cx="651830" cy="651830"/>
        </a:xfrm>
        <a:prstGeom prst="ellipse">
          <a:avLst/>
        </a:prstGeom>
        <a:solidFill>
          <a:schemeClr val="lt1">
            <a:hueOff val="0"/>
            <a:satOff val="0"/>
            <a:lumOff val="0"/>
            <a:alphaOff val="0"/>
          </a:schemeClr>
        </a:solidFill>
        <a:ln w="22225" cap="rnd" cmpd="sng" algn="ctr">
          <a:solidFill>
            <a:schemeClr val="accent1">
              <a:shade val="50000"/>
              <a:hueOff val="388841"/>
              <a:satOff val="-44026"/>
              <a:lumOff val="44773"/>
              <a:alphaOff val="0"/>
            </a:schemeClr>
          </a:solidFill>
          <a:prstDash val="solid"/>
        </a:ln>
        <a:effectLst/>
      </dsp:spPr>
      <dsp:style>
        <a:lnRef idx="2">
          <a:scrgbClr r="0" g="0" b="0"/>
        </a:lnRef>
        <a:fillRef idx="1">
          <a:scrgbClr r="0" g="0" b="0"/>
        </a:fillRef>
        <a:effectRef idx="0">
          <a:scrgbClr r="0" g="0" b="0"/>
        </a:effectRef>
        <a:fontRef idx="minor"/>
      </dsp:style>
    </dsp:sp>
    <dsp:sp modelId="{9F3DA102-4BE5-47E8-9EB9-136FA0492C82}">
      <dsp:nvSpPr>
        <dsp:cNvPr id="0" name=""/>
        <dsp:cNvSpPr/>
      </dsp:nvSpPr>
      <dsp:spPr>
        <a:xfrm>
          <a:off x="768034" y="2606402"/>
          <a:ext cx="9782137" cy="521464"/>
        </a:xfrm>
        <a:prstGeom prst="rect">
          <a:avLst/>
        </a:prstGeom>
        <a:solidFill>
          <a:schemeClr val="accent1">
            <a:shade val="50000"/>
            <a:hueOff val="388841"/>
            <a:satOff val="-44026"/>
            <a:lumOff val="4477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912" tIns="71120" rIns="71120" bIns="71120" numCol="1" spcCol="1270" anchor="ctr" anchorCtr="0">
          <a:noAutofit/>
        </a:bodyPr>
        <a:lstStyle/>
        <a:p>
          <a:pPr marL="0" lvl="0" indent="0" algn="l" defTabSz="1244600">
            <a:lnSpc>
              <a:spcPct val="90000"/>
            </a:lnSpc>
            <a:spcBef>
              <a:spcPct val="0"/>
            </a:spcBef>
            <a:spcAft>
              <a:spcPct val="35000"/>
            </a:spcAft>
            <a:buNone/>
          </a:pPr>
          <a:r>
            <a:rPr lang="pl-PL" sz="2800" b="0" i="0" kern="1200"/>
            <a:t>Katedra Systemów Multimedialnych</a:t>
          </a:r>
          <a:endParaRPr lang="pl-PL" sz="2800" kern="1200"/>
        </a:p>
      </dsp:txBody>
      <dsp:txXfrm>
        <a:off x="768034" y="2606402"/>
        <a:ext cx="9782137" cy="521464"/>
      </dsp:txXfrm>
    </dsp:sp>
    <dsp:sp modelId="{7B3B65AC-BB3E-4590-857F-C56FD68030A2}">
      <dsp:nvSpPr>
        <dsp:cNvPr id="0" name=""/>
        <dsp:cNvSpPr/>
      </dsp:nvSpPr>
      <dsp:spPr>
        <a:xfrm>
          <a:off x="442119" y="2541219"/>
          <a:ext cx="651830" cy="651830"/>
        </a:xfrm>
        <a:prstGeom prst="ellipse">
          <a:avLst/>
        </a:prstGeom>
        <a:solidFill>
          <a:schemeClr val="lt1">
            <a:hueOff val="0"/>
            <a:satOff val="0"/>
            <a:lumOff val="0"/>
            <a:alphaOff val="0"/>
          </a:schemeClr>
        </a:solidFill>
        <a:ln w="22225" cap="rnd" cmpd="sng" algn="ctr">
          <a:solidFill>
            <a:schemeClr val="accent1">
              <a:shade val="50000"/>
              <a:hueOff val="388841"/>
              <a:satOff val="-44026"/>
              <a:lumOff val="44773"/>
              <a:alphaOff val="0"/>
            </a:schemeClr>
          </a:solidFill>
          <a:prstDash val="solid"/>
        </a:ln>
        <a:effectLst/>
      </dsp:spPr>
      <dsp:style>
        <a:lnRef idx="2">
          <a:scrgbClr r="0" g="0" b="0"/>
        </a:lnRef>
        <a:fillRef idx="1">
          <a:scrgbClr r="0" g="0" b="0"/>
        </a:fillRef>
        <a:effectRef idx="0">
          <a:scrgbClr r="0" g="0" b="0"/>
        </a:effectRef>
        <a:fontRef idx="minor"/>
      </dsp:style>
    </dsp:sp>
    <dsp:sp modelId="{697ECFF1-8206-4251-A213-F97806E6302E}">
      <dsp:nvSpPr>
        <dsp:cNvPr id="0" name=""/>
        <dsp:cNvSpPr/>
      </dsp:nvSpPr>
      <dsp:spPr>
        <a:xfrm>
          <a:off x="394368" y="3388348"/>
          <a:ext cx="10155803" cy="521464"/>
        </a:xfrm>
        <a:prstGeom prst="rect">
          <a:avLst/>
        </a:prstGeom>
        <a:solidFill>
          <a:schemeClr val="accent1">
            <a:shade val="50000"/>
            <a:hueOff val="194420"/>
            <a:satOff val="-22013"/>
            <a:lumOff val="2238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912" tIns="71120" rIns="71120" bIns="71120" numCol="1" spcCol="1270" anchor="ctr" anchorCtr="0">
          <a:noAutofit/>
        </a:bodyPr>
        <a:lstStyle/>
        <a:p>
          <a:pPr marL="0" lvl="0" indent="0" algn="l" defTabSz="1244600">
            <a:lnSpc>
              <a:spcPct val="90000"/>
            </a:lnSpc>
            <a:spcBef>
              <a:spcPct val="0"/>
            </a:spcBef>
            <a:spcAft>
              <a:spcPct val="35000"/>
            </a:spcAft>
            <a:buNone/>
          </a:pPr>
          <a:r>
            <a:rPr lang="pl-PL" sz="2800" b="0" i="0" kern="1200"/>
            <a:t>Katedra Inżynierii Oprogramowania i Cyberbezpieczeństwa</a:t>
          </a:r>
          <a:endParaRPr lang="pl-PL" sz="2800" kern="1200"/>
        </a:p>
      </dsp:txBody>
      <dsp:txXfrm>
        <a:off x="394368" y="3388348"/>
        <a:ext cx="10155803" cy="521464"/>
      </dsp:txXfrm>
    </dsp:sp>
    <dsp:sp modelId="{C6DF15EC-BF5B-4C9E-884B-042F66C8C254}">
      <dsp:nvSpPr>
        <dsp:cNvPr id="0" name=""/>
        <dsp:cNvSpPr/>
      </dsp:nvSpPr>
      <dsp:spPr>
        <a:xfrm>
          <a:off x="68453" y="3323165"/>
          <a:ext cx="651830" cy="651830"/>
        </a:xfrm>
        <a:prstGeom prst="ellipse">
          <a:avLst/>
        </a:prstGeom>
        <a:solidFill>
          <a:schemeClr val="lt1">
            <a:hueOff val="0"/>
            <a:satOff val="0"/>
            <a:lumOff val="0"/>
            <a:alphaOff val="0"/>
          </a:schemeClr>
        </a:solidFill>
        <a:ln w="22225" cap="rnd" cmpd="sng" algn="ctr">
          <a:solidFill>
            <a:schemeClr val="accent1">
              <a:shade val="50000"/>
              <a:hueOff val="194420"/>
              <a:satOff val="-22013"/>
              <a:lumOff val="2238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2210C66F-1DD5-E208-0E3D-7849DDF236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0BD0A5A6-D828-CA67-ED43-E8DC445A1F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FEFD14-15A2-40E0-AA2C-439B81A758DB}" type="datetimeFigureOut">
              <a:rPr lang="pl-PL" smtClean="0"/>
              <a:t>27.05.2024</a:t>
            </a:fld>
            <a:endParaRPr lang="pl-PL"/>
          </a:p>
        </p:txBody>
      </p:sp>
      <p:sp>
        <p:nvSpPr>
          <p:cNvPr id="4" name="Symbol zastępczy stopki 3">
            <a:extLst>
              <a:ext uri="{FF2B5EF4-FFF2-40B4-BE49-F238E27FC236}">
                <a16:creationId xmlns:a16="http://schemas.microsoft.com/office/drawing/2014/main" id="{06F7010A-5AE5-57AE-A1D2-4D3519BEFE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0F59C0D2-EF4B-F05B-1EBA-35ECE647FF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3FC681-0A2D-4E84-AB24-0002BB850346}" type="slidenum">
              <a:rPr lang="pl-PL" smtClean="0"/>
              <a:t>‹#›</a:t>
            </a:fld>
            <a:endParaRPr lang="pl-PL"/>
          </a:p>
        </p:txBody>
      </p:sp>
    </p:spTree>
    <p:extLst>
      <p:ext uri="{BB962C8B-B14F-4D97-AF65-F5344CB8AC3E}">
        <p14:creationId xmlns:p14="http://schemas.microsoft.com/office/powerpoint/2010/main" val="197877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0537D-2E69-4A91-A194-0381559D6831}" type="datetimeFigureOut">
              <a:rPr lang="pl-PL" smtClean="0"/>
              <a:t>27.05.2024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8BB2A-8F25-43DF-83F1-599E9880A215}" type="slidenum">
              <a:rPr lang="pl-PL" smtClean="0"/>
              <a:t>‹#›</a:t>
            </a:fld>
            <a:endParaRPr lang="pl-PL"/>
          </a:p>
        </p:txBody>
      </p:sp>
    </p:spTree>
    <p:extLst>
      <p:ext uri="{BB962C8B-B14F-4D97-AF65-F5344CB8AC3E}">
        <p14:creationId xmlns:p14="http://schemas.microsoft.com/office/powerpoint/2010/main" val="757998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
        <p:nvSpPr>
          <p:cNvPr id="4" name="Slide Number Placeholder 3"/>
          <p:cNvSpPr>
            <a:spLocks noGrp="1"/>
          </p:cNvSpPr>
          <p:nvPr>
            <p:ph type="sldNum" sz="quarter" idx="5"/>
          </p:nvPr>
        </p:nvSpPr>
        <p:spPr/>
        <p:txBody>
          <a:bodyPr/>
          <a:lstStyle/>
          <a:p>
            <a:fld id="{D408BB2A-8F25-43DF-83F1-599E9880A215}" type="slidenum">
              <a:rPr lang="pl-PL" smtClean="0"/>
              <a:t>1</a:t>
            </a:fld>
            <a:endParaRPr lang="pl-PL"/>
          </a:p>
        </p:txBody>
      </p:sp>
    </p:spTree>
    <p:extLst>
      <p:ext uri="{BB962C8B-B14F-4D97-AF65-F5344CB8AC3E}">
        <p14:creationId xmlns:p14="http://schemas.microsoft.com/office/powerpoint/2010/main" val="1674203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2B8F050-BCB3-440F-BCBC-833218D98184}" type="slidenum">
              <a:rPr lang="pl-PL" altLang="pl-PL" smtClean="0"/>
              <a:pPr/>
              <a:t>12</a:t>
            </a:fld>
            <a:endParaRPr lang="pl-PL" altLang="pl-PL"/>
          </a:p>
        </p:txBody>
      </p:sp>
    </p:spTree>
    <p:extLst>
      <p:ext uri="{BB962C8B-B14F-4D97-AF65-F5344CB8AC3E}">
        <p14:creationId xmlns:p14="http://schemas.microsoft.com/office/powerpoint/2010/main" val="49085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408BB2A-8F25-43DF-83F1-599E9880A215}" type="slidenum">
              <a:rPr lang="pl-PL" smtClean="0"/>
              <a:t>15</a:t>
            </a:fld>
            <a:endParaRPr lang="pl-PL"/>
          </a:p>
        </p:txBody>
      </p:sp>
    </p:spTree>
    <p:extLst>
      <p:ext uri="{BB962C8B-B14F-4D97-AF65-F5344CB8AC3E}">
        <p14:creationId xmlns:p14="http://schemas.microsoft.com/office/powerpoint/2010/main" val="144023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200" b="0" i="0" u="none" strike="noStrike" baseline="0"/>
          </a:p>
          <a:p>
            <a:endParaRPr lang="pl-PL"/>
          </a:p>
        </p:txBody>
      </p:sp>
      <p:sp>
        <p:nvSpPr>
          <p:cNvPr id="4" name="Symbol zastępczy numeru slajdu 3"/>
          <p:cNvSpPr>
            <a:spLocks noGrp="1"/>
          </p:cNvSpPr>
          <p:nvPr>
            <p:ph type="sldNum" sz="quarter" idx="5"/>
          </p:nvPr>
        </p:nvSpPr>
        <p:spPr/>
        <p:txBody>
          <a:bodyPr/>
          <a:lstStyle/>
          <a:p>
            <a:fld id="{D408BB2A-8F25-43DF-83F1-599E9880A215}" type="slidenum">
              <a:rPr lang="pl-PL" smtClean="0"/>
              <a:t>16</a:t>
            </a:fld>
            <a:endParaRPr lang="pl-PL"/>
          </a:p>
        </p:txBody>
      </p:sp>
    </p:spTree>
    <p:extLst>
      <p:ext uri="{BB962C8B-B14F-4D97-AF65-F5344CB8AC3E}">
        <p14:creationId xmlns:p14="http://schemas.microsoft.com/office/powerpoint/2010/main" val="3189630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2B8F050-BCB3-440F-BCBC-833218D98184}" type="slidenum">
              <a:rPr lang="pl-PL" altLang="pl-PL" smtClean="0"/>
              <a:pPr/>
              <a:t>17</a:t>
            </a:fld>
            <a:endParaRPr lang="pl-PL" altLang="pl-PL"/>
          </a:p>
        </p:txBody>
      </p:sp>
    </p:spTree>
    <p:extLst>
      <p:ext uri="{BB962C8B-B14F-4D97-AF65-F5344CB8AC3E}">
        <p14:creationId xmlns:p14="http://schemas.microsoft.com/office/powerpoint/2010/main" val="362557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ymbol zastępczy obrazu slajdu 1">
            <a:extLst>
              <a:ext uri="{FF2B5EF4-FFF2-40B4-BE49-F238E27FC236}">
                <a16:creationId xmlns:a16="http://schemas.microsoft.com/office/drawing/2014/main" id="{13D31D8B-CAE9-443F-A415-05736E4316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Symbol zastępczy notatek 2">
            <a:extLst>
              <a:ext uri="{FF2B5EF4-FFF2-40B4-BE49-F238E27FC236}">
                <a16:creationId xmlns:a16="http://schemas.microsoft.com/office/drawing/2014/main" id="{7970598A-C87B-4885-8D85-CD41F2F275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a:p>
        </p:txBody>
      </p:sp>
      <p:sp>
        <p:nvSpPr>
          <p:cNvPr id="43011" name="Symbol zastępczy numeru slajdu 3">
            <a:extLst>
              <a:ext uri="{FF2B5EF4-FFF2-40B4-BE49-F238E27FC236}">
                <a16:creationId xmlns:a16="http://schemas.microsoft.com/office/drawing/2014/main" id="{4F3514E9-F637-45EE-845E-DC86BD91C9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A2C07E18-9DF2-4477-B4B5-8BEEE204D3C5}" type="slidenum">
              <a:rPr lang="pl-PL" altLang="pl-PL">
                <a:latin typeface="Arial" panose="020B0604020202020204" pitchFamily="34" charset="0"/>
              </a:rPr>
              <a:pPr/>
              <a:t>18</a:t>
            </a:fld>
            <a:endParaRPr lang="pl-PL" altLang="pl-PL">
              <a:latin typeface="Arial" panose="020B0604020202020204" pitchFamily="34" charset="0"/>
            </a:endParaRPr>
          </a:p>
        </p:txBody>
      </p:sp>
    </p:spTree>
    <p:extLst>
      <p:ext uri="{BB962C8B-B14F-4D97-AF65-F5344CB8AC3E}">
        <p14:creationId xmlns:p14="http://schemas.microsoft.com/office/powerpoint/2010/main" val="211623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p>
        </p:txBody>
      </p:sp>
      <p:sp>
        <p:nvSpPr>
          <p:cNvPr id="5018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eaLnBrk="1" hangingPunct="1"/>
            <a:fld id="{F85E7BF7-A816-47C8-A306-EDCC6F3E2A58}" type="slidenum">
              <a:rPr lang="pl-PL" smtClean="0">
                <a:latin typeface="Arial" charset="0"/>
              </a:rPr>
              <a:pPr eaLnBrk="1" hangingPunct="1"/>
              <a:t>19</a:t>
            </a:fld>
            <a:endParaRPr lang="pl-PL">
              <a:latin typeface="Arial" charset="0"/>
            </a:endParaRPr>
          </a:p>
        </p:txBody>
      </p:sp>
    </p:spTree>
    <p:extLst>
      <p:ext uri="{BB962C8B-B14F-4D97-AF65-F5344CB8AC3E}">
        <p14:creationId xmlns:p14="http://schemas.microsoft.com/office/powerpoint/2010/main" val="53298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a:t>https://www.gartner.com/en/articles/gartner-top-10-strategic-technology-trends-for-2024</a:t>
            </a:r>
          </a:p>
          <a:p>
            <a:endParaRPr lang="pl-PL"/>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1. Artificial </a:t>
            </a:r>
            <a:r>
              <a:rPr lang="en-GB" sz="1800" kern="100" err="1">
                <a:effectLst/>
                <a:latin typeface="Aptos" panose="020B0004020202020204" pitchFamily="34" charset="0"/>
                <a:ea typeface="Aptos" panose="020B0004020202020204" pitchFamily="34" charset="0"/>
                <a:cs typeface="Times New Roman" panose="02020603050405020304" pitchFamily="18" charset="0"/>
              </a:rPr>
              <a:t>Inteligence</a:t>
            </a:r>
            <a:r>
              <a:rPr lang="en-GB" sz="1800" kern="100">
                <a:effectLst/>
                <a:latin typeface="Aptos" panose="020B0004020202020204" pitchFamily="34" charset="0"/>
                <a:ea typeface="Aptos" panose="020B0004020202020204" pitchFamily="34" charset="0"/>
                <a:cs typeface="Times New Roman" panose="02020603050405020304" pitchFamily="18" charset="0"/>
              </a:rPr>
              <a:t> as Partner:  Artificial </a:t>
            </a:r>
            <a:r>
              <a:rPr lang="en-GB" sz="1800" kern="100" err="1">
                <a:effectLst/>
                <a:latin typeface="Aptos" panose="020B0004020202020204" pitchFamily="34" charset="0"/>
                <a:ea typeface="Aptos" panose="020B0004020202020204" pitchFamily="34" charset="0"/>
                <a:cs typeface="Times New Roman" panose="02020603050405020304" pitchFamily="18" charset="0"/>
              </a:rPr>
              <a:t>Inteligence</a:t>
            </a:r>
            <a:r>
              <a:rPr lang="en-GB" sz="1800" kern="100">
                <a:effectLst/>
                <a:latin typeface="Aptos" panose="020B0004020202020204" pitchFamily="34" charset="0"/>
                <a:ea typeface="Aptos" panose="020B0004020202020204" pitchFamily="34" charset="0"/>
                <a:cs typeface="Times New Roman" panose="02020603050405020304" pitchFamily="18" charset="0"/>
              </a:rPr>
              <a:t> Trust, Risk and Security Management (AI </a:t>
            </a:r>
            <a:r>
              <a:rPr lang="en-GB" sz="1800" kern="100" err="1">
                <a:effectLst/>
                <a:latin typeface="Aptos" panose="020B0004020202020204" pitchFamily="34" charset="0"/>
                <a:ea typeface="Aptos" panose="020B0004020202020204" pitchFamily="34" charset="0"/>
                <a:cs typeface="Times New Roman" panose="02020603050405020304" pitchFamily="18" charset="0"/>
              </a:rPr>
              <a:t>TRiSM</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Sztuczna inteligencja jako partner: Zarządzanie zaufaniem, ryzykiem i bezpieczeństwem w oparciu o sztuczną inteligencję  (AI </a:t>
            </a:r>
            <a:r>
              <a:rPr lang="pl-PL" sz="1800" kern="100" err="1">
                <a:effectLst/>
                <a:latin typeface="Aptos" panose="020B0004020202020204" pitchFamily="34" charset="0"/>
                <a:ea typeface="Aptos" panose="020B0004020202020204" pitchFamily="34" charset="0"/>
                <a:cs typeface="Times New Roman" panose="02020603050405020304" pitchFamily="18" charset="0"/>
              </a:rPr>
              <a:t>TRiSM</a:t>
            </a:r>
            <a:r>
              <a:rPr lang="pl-PL" sz="1800" kern="10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2. Be Safe: Continuous Threat Exposure Management (CTEM)</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Bądź bezpieczny: Ciągłe zarządzanie podatnością na zagrożenia (CTEM)</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3. Protect the Future: Sustainable Technology</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Chroń przyszłość: Zrównoważona technologia</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4. Developer-Driven Self-Service: Platform Engineering</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Samoobsługa zorientowana na deweloperów: Inżynieria platformy</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5. Accelerate Creation: AI-Augmented Development</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Przyspieszenie tworzenia: Rozwój wspomagany sztuczną inteligencją</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6. Tailor Your Tailor’s Work: Industry Cloud Platforms</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Dostosuj pracę do swoich potrzeb: branżowe platformy chmurowe</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7. Optimize Decision-Making: Intelligent Applications</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Optymalizacja podejmowania decyzji: Inteligentne aplikacje</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8. Power AND Responsibility: Democratized Generative AI</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Władza i odpowiedzialność: Zdemokratyzowana generatywna sztuczna inteligencja</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9. Push the Pioneers: Augmented Connected Workforce</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Pionierzy: Rozszerzona, połączona siła robocza</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10. Buyers With Byte(s): Machine Customers.</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Kupujący z bajtami: Klienci maszyn.</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Protect your investment</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Secure the benefits from past and future strategic </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technology decisions to make them last</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 </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Ochrona inwestycji</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Zabezpiecz korzyści z przeszłych i przyszłych strategicznych </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decyzji technologicznych, aby były trwałe</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Rise of the builders.</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Empower your people and developers to build </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solutions using the right technology for each function.</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 </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Wsparcie (troska o) budowniczych.</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Daj swoim pracownikom i programistom możliwość tworzenia </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rozwiązań przy użyciu odpowiedniej technologii dla każdej funkcji.</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Deliver the value.</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Commit to a cycle of refining and accelerating value optimization while maintaining operational excellence</a:t>
            </a:r>
            <a:endParaRPr lang="pl-PL"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Dostarczanie wartości.</a:t>
            </a:r>
          </a:p>
          <a:p>
            <a:pPr>
              <a:lnSpc>
                <a:spcPct val="107000"/>
              </a:lnSpc>
              <a:spcAft>
                <a:spcPts val="800"/>
              </a:spcAft>
            </a:pPr>
            <a:r>
              <a:rPr lang="pl-PL" sz="1800" kern="100">
                <a:effectLst/>
                <a:latin typeface="Aptos" panose="020B0004020202020204" pitchFamily="34" charset="0"/>
                <a:ea typeface="Aptos" panose="020B0004020202020204" pitchFamily="34" charset="0"/>
                <a:cs typeface="Times New Roman" panose="02020603050405020304" pitchFamily="18" charset="0"/>
              </a:rPr>
              <a:t>Zobowiązanie się do cyklu udoskonalania i przyspieszania optymalizacji wartości przy jednoczesnym utrzymaniu doskonałości operacyjnej</a:t>
            </a:r>
          </a:p>
        </p:txBody>
      </p:sp>
      <p:sp>
        <p:nvSpPr>
          <p:cNvPr id="4" name="Symbol zastępczy numeru slajdu 3"/>
          <p:cNvSpPr>
            <a:spLocks noGrp="1"/>
          </p:cNvSpPr>
          <p:nvPr>
            <p:ph type="sldNum" sz="quarter" idx="5"/>
          </p:nvPr>
        </p:nvSpPr>
        <p:spPr/>
        <p:txBody>
          <a:bodyPr/>
          <a:lstStyle/>
          <a:p>
            <a:fld id="{D408BB2A-8F25-43DF-83F1-599E9880A215}" type="slidenum">
              <a:rPr lang="pl-PL" smtClean="0"/>
              <a:t>22</a:t>
            </a:fld>
            <a:endParaRPr lang="pl-PL"/>
          </a:p>
        </p:txBody>
      </p:sp>
    </p:spTree>
    <p:extLst>
      <p:ext uri="{BB962C8B-B14F-4D97-AF65-F5344CB8AC3E}">
        <p14:creationId xmlns:p14="http://schemas.microsoft.com/office/powerpoint/2010/main" val="113117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a:t>2021: 43artykuły w czasopismach z IF, 32 art ma </a:t>
            </a:r>
            <a:r>
              <a:rPr lang="pl-PL" err="1"/>
              <a:t>konf</a:t>
            </a:r>
            <a:r>
              <a:rPr lang="pl-PL"/>
              <a:t>. </a:t>
            </a:r>
            <a:r>
              <a:rPr lang="pl-PL" err="1"/>
              <a:t>Core</a:t>
            </a:r>
            <a:r>
              <a:rPr lang="pl-PL"/>
              <a:t> A*, </a:t>
            </a:r>
            <a:r>
              <a:rPr lang="pl-PL" err="1"/>
              <a:t>Core</a:t>
            </a:r>
            <a:r>
              <a:rPr lang="pl-PL"/>
              <a:t> A, </a:t>
            </a:r>
            <a:r>
              <a:rPr lang="pl-PL" err="1"/>
              <a:t>Core</a:t>
            </a:r>
            <a:r>
              <a:rPr lang="pl-PL"/>
              <a:t> B</a:t>
            </a:r>
          </a:p>
          <a:p>
            <a:r>
              <a:rPr lang="pl-PL"/>
              <a:t>2022: 38 artykułów w czasopismach z IF, 18 art ma </a:t>
            </a:r>
            <a:r>
              <a:rPr lang="pl-PL" err="1"/>
              <a:t>konf</a:t>
            </a:r>
            <a:r>
              <a:rPr lang="pl-PL"/>
              <a:t>. </a:t>
            </a:r>
            <a:r>
              <a:rPr lang="pl-PL" err="1"/>
              <a:t>Core</a:t>
            </a:r>
            <a:r>
              <a:rPr lang="pl-PL"/>
              <a:t> A*, </a:t>
            </a:r>
            <a:r>
              <a:rPr lang="pl-PL" err="1"/>
              <a:t>Core</a:t>
            </a:r>
            <a:r>
              <a:rPr lang="pl-PL"/>
              <a:t> A, </a:t>
            </a:r>
            <a:r>
              <a:rPr lang="pl-PL" err="1"/>
              <a:t>Core</a:t>
            </a:r>
            <a:r>
              <a:rPr lang="pl-PL"/>
              <a:t> B</a:t>
            </a:r>
          </a:p>
          <a:p>
            <a:r>
              <a:rPr lang="pl-PL"/>
              <a:t>2023: 24 artykuły w czasopismach z IF, 9 art ma </a:t>
            </a:r>
            <a:r>
              <a:rPr lang="pl-PL" err="1"/>
              <a:t>konf</a:t>
            </a:r>
            <a:r>
              <a:rPr lang="pl-PL"/>
              <a:t>. </a:t>
            </a:r>
            <a:r>
              <a:rPr lang="pl-PL" err="1"/>
              <a:t>Core</a:t>
            </a:r>
            <a:r>
              <a:rPr lang="pl-PL"/>
              <a:t> A*, </a:t>
            </a:r>
            <a:r>
              <a:rPr lang="pl-PL" err="1"/>
              <a:t>Core</a:t>
            </a:r>
            <a:r>
              <a:rPr lang="pl-PL"/>
              <a:t> A, </a:t>
            </a:r>
            <a:r>
              <a:rPr lang="pl-PL" err="1"/>
              <a:t>Core</a:t>
            </a:r>
            <a:r>
              <a:rPr lang="pl-PL"/>
              <a:t> B</a:t>
            </a:r>
          </a:p>
          <a:p>
            <a:endParaRPr lang="pl-PL"/>
          </a:p>
          <a:p>
            <a:r>
              <a:rPr lang="pl-PL"/>
              <a:t>2024: 11artykuły w czasopismach z IF, 4 art ma </a:t>
            </a:r>
            <a:r>
              <a:rPr lang="pl-PL" err="1"/>
              <a:t>konf</a:t>
            </a:r>
            <a:r>
              <a:rPr lang="pl-PL"/>
              <a:t>. </a:t>
            </a:r>
            <a:r>
              <a:rPr lang="pl-PL" err="1"/>
              <a:t>Core</a:t>
            </a:r>
            <a:r>
              <a:rPr lang="pl-PL"/>
              <a:t> A*, </a:t>
            </a:r>
            <a:r>
              <a:rPr lang="pl-PL" err="1"/>
              <a:t>Core</a:t>
            </a:r>
            <a:r>
              <a:rPr lang="pl-PL"/>
              <a:t> A, </a:t>
            </a:r>
            <a:r>
              <a:rPr lang="pl-PL" err="1"/>
              <a:t>Core</a:t>
            </a:r>
            <a:r>
              <a:rPr lang="pl-PL"/>
              <a:t> B (dane mocno niepełne)</a:t>
            </a:r>
          </a:p>
        </p:txBody>
      </p:sp>
      <p:sp>
        <p:nvSpPr>
          <p:cNvPr id="4" name="Symbol zastępczy numeru slajdu 3"/>
          <p:cNvSpPr>
            <a:spLocks noGrp="1"/>
          </p:cNvSpPr>
          <p:nvPr>
            <p:ph type="sldNum" sz="quarter" idx="5"/>
          </p:nvPr>
        </p:nvSpPr>
        <p:spPr/>
        <p:txBody>
          <a:bodyPr/>
          <a:lstStyle/>
          <a:p>
            <a:fld id="{D408BB2A-8F25-43DF-83F1-599E9880A215}" type="slidenum">
              <a:rPr lang="pl-PL" smtClean="0"/>
              <a:t>23</a:t>
            </a:fld>
            <a:endParaRPr lang="pl-PL"/>
          </a:p>
        </p:txBody>
      </p:sp>
    </p:spTree>
    <p:extLst>
      <p:ext uri="{BB962C8B-B14F-4D97-AF65-F5344CB8AC3E}">
        <p14:creationId xmlns:p14="http://schemas.microsoft.com/office/powerpoint/2010/main" val="25265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a:t>Wykrywanie roślin inwazyjnych:</a:t>
            </a:r>
          </a:p>
          <a:p>
            <a:r>
              <a:rPr lang="pl-PL"/>
              <a:t>- barszcz Sosnowskiego - </a:t>
            </a:r>
            <a:r>
              <a:rPr lang="pl-PL" err="1"/>
              <a:t>deep</a:t>
            </a:r>
            <a:r>
              <a:rPr lang="pl-PL"/>
              <a:t> learning, wykorzystanie zdjęć </a:t>
            </a:r>
            <a:r>
              <a:rPr lang="pl-PL" err="1"/>
              <a:t>multispektralnych</a:t>
            </a:r>
            <a:r>
              <a:rPr lang="pl-PL"/>
              <a:t> i modeli terenu z oblotów LIDAR, docelowo klasyfikacja nadzorowana chmur punktów,- - róża pomarszczona (i inne typowe gatunki inwazyjne wydm) – przygotowanie do projektu międzynarodowego LIFE mającego na celu odtworzenie bałtyckiej wydmy szarej (wykrywanie i monitorowanie wybranych gatunków)</a:t>
            </a:r>
          </a:p>
          <a:p>
            <a:endParaRPr lang="pl-PL"/>
          </a:p>
          <a:p>
            <a:endParaRPr lang="en-PL"/>
          </a:p>
        </p:txBody>
      </p:sp>
      <p:sp>
        <p:nvSpPr>
          <p:cNvPr id="4" name="Slide Number Placeholder 3"/>
          <p:cNvSpPr>
            <a:spLocks noGrp="1"/>
          </p:cNvSpPr>
          <p:nvPr>
            <p:ph type="sldNum" sz="quarter" idx="5"/>
          </p:nvPr>
        </p:nvSpPr>
        <p:spPr/>
        <p:txBody>
          <a:bodyPr/>
          <a:lstStyle/>
          <a:p>
            <a:fld id="{D408BB2A-8F25-43DF-83F1-599E9880A215}" type="slidenum">
              <a:rPr lang="pl-PL" smtClean="0"/>
              <a:t>24</a:t>
            </a:fld>
            <a:endParaRPr lang="pl-PL"/>
          </a:p>
        </p:txBody>
      </p:sp>
    </p:spTree>
    <p:extLst>
      <p:ext uri="{BB962C8B-B14F-4D97-AF65-F5344CB8AC3E}">
        <p14:creationId xmlns:p14="http://schemas.microsoft.com/office/powerpoint/2010/main" val="2478489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
        <p:nvSpPr>
          <p:cNvPr id="4" name="Slide Number Placeholder 3"/>
          <p:cNvSpPr>
            <a:spLocks noGrp="1"/>
          </p:cNvSpPr>
          <p:nvPr>
            <p:ph type="sldNum" sz="quarter" idx="5"/>
          </p:nvPr>
        </p:nvSpPr>
        <p:spPr/>
        <p:txBody>
          <a:bodyPr/>
          <a:lstStyle/>
          <a:p>
            <a:fld id="{D408BB2A-8F25-43DF-83F1-599E9880A215}" type="slidenum">
              <a:rPr lang="pl-PL" smtClean="0"/>
              <a:t>25</a:t>
            </a:fld>
            <a:endParaRPr lang="pl-PL"/>
          </a:p>
        </p:txBody>
      </p:sp>
    </p:spTree>
    <p:extLst>
      <p:ext uri="{BB962C8B-B14F-4D97-AF65-F5344CB8AC3E}">
        <p14:creationId xmlns:p14="http://schemas.microsoft.com/office/powerpoint/2010/main" val="253794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p>
        </p:txBody>
      </p:sp>
      <p:sp>
        <p:nvSpPr>
          <p:cNvPr id="5018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eaLnBrk="1" hangingPunct="1"/>
            <a:fld id="{F85E7BF7-A816-47C8-A306-EDCC6F3E2A58}" type="slidenum">
              <a:rPr lang="pl-PL" smtClean="0">
                <a:latin typeface="Arial" charset="0"/>
              </a:rPr>
              <a:pPr eaLnBrk="1" hangingPunct="1"/>
              <a:t>2</a:t>
            </a:fld>
            <a:endParaRPr lang="pl-PL">
              <a:latin typeface="Arial" charset="0"/>
            </a:endParaRPr>
          </a:p>
        </p:txBody>
      </p:sp>
    </p:spTree>
    <p:extLst>
      <p:ext uri="{BB962C8B-B14F-4D97-AF65-F5344CB8AC3E}">
        <p14:creationId xmlns:p14="http://schemas.microsoft.com/office/powerpoint/2010/main" val="213431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spcBef>
                <a:spcPts val="1200"/>
              </a:spcBef>
            </a:pP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Digitalizacja procesu terapii Stosowanej Analizy </a:t>
            </a:r>
            <a:r>
              <a:rPr lang="pl-PL" sz="1200" b="1" err="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Zachowań</a:t>
            </a: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 </a:t>
            </a:r>
          </a:p>
          <a:p>
            <a:pPr lvl="0">
              <a:spcBef>
                <a:spcPts val="1200"/>
              </a:spcBef>
            </a:pP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Gromadzenie danych o przebiegu terapii on-line </a:t>
            </a:r>
          </a:p>
          <a:p>
            <a:pPr lvl="0">
              <a:spcBef>
                <a:spcPts val="1200"/>
              </a:spcBef>
            </a:pP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Zapewnienie sprawnej</a:t>
            </a:r>
            <a:b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b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i szybkiej komunikacji pomiędzy aktorami systemu</a:t>
            </a:r>
          </a:p>
          <a:p>
            <a:pPr lvl="0">
              <a:spcBef>
                <a:spcPts val="1200"/>
              </a:spcBef>
            </a:pP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Tworzenie indywidualnych programów edukacyjnych</a:t>
            </a:r>
          </a:p>
          <a:p>
            <a:pPr lvl="0">
              <a:spcBef>
                <a:spcPts val="1200"/>
              </a:spcBef>
            </a:pP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Wspomaganie podejmowania decyzji przez terapeutę, poprzez analizę danych pochodzących</a:t>
            </a:r>
            <a:b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br>
            <a:r>
              <a:rPr lang="pl-PL" sz="1200" b="1">
                <a:solidFill>
                  <a:schemeClr val="bg1"/>
                </a:solidFill>
                <a:effectLst/>
                <a:highlight>
                  <a:srgbClr val="1A3260"/>
                </a:highlight>
                <a:latin typeface="Calibri Light" panose="020F0302020204030204" pitchFamily="34" charset="0"/>
                <a:ea typeface="Calibri Light" panose="020F0302020204030204" pitchFamily="34" charset="0"/>
                <a:cs typeface="Calibri Light" panose="020F0302020204030204" pitchFamily="34" charset="0"/>
              </a:rPr>
              <a:t>z procesu uczenia</a:t>
            </a:r>
          </a:p>
          <a:p>
            <a:endParaRPr lang="pl-PL"/>
          </a:p>
        </p:txBody>
      </p:sp>
      <p:sp>
        <p:nvSpPr>
          <p:cNvPr id="4" name="Symbol zastępczy numeru slajdu 3"/>
          <p:cNvSpPr>
            <a:spLocks noGrp="1"/>
          </p:cNvSpPr>
          <p:nvPr>
            <p:ph type="sldNum" sz="quarter" idx="5"/>
          </p:nvPr>
        </p:nvSpPr>
        <p:spPr/>
        <p:txBody>
          <a:bodyPr/>
          <a:lstStyle/>
          <a:p>
            <a:fld id="{D408BB2A-8F25-43DF-83F1-599E9880A215}" type="slidenum">
              <a:rPr lang="pl-PL" smtClean="0"/>
              <a:t>26</a:t>
            </a:fld>
            <a:endParaRPr lang="pl-PL"/>
          </a:p>
        </p:txBody>
      </p:sp>
    </p:spTree>
    <p:extLst>
      <p:ext uri="{BB962C8B-B14F-4D97-AF65-F5344CB8AC3E}">
        <p14:creationId xmlns:p14="http://schemas.microsoft.com/office/powerpoint/2010/main" val="2945998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D408BB2A-8F25-43DF-83F1-599E9880A215}" type="slidenum">
              <a:rPr lang="pl-PL" smtClean="0"/>
              <a:t>27</a:t>
            </a:fld>
            <a:endParaRPr lang="pl-PL"/>
          </a:p>
        </p:txBody>
      </p:sp>
    </p:spTree>
    <p:extLst>
      <p:ext uri="{BB962C8B-B14F-4D97-AF65-F5344CB8AC3E}">
        <p14:creationId xmlns:p14="http://schemas.microsoft.com/office/powerpoint/2010/main" val="613940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r>
              <a:rPr lang="pl-PL" sz="1200" b="0" i="0" kern="1200">
                <a:solidFill>
                  <a:schemeClr val="tx1">
                    <a:lumMod val="50000"/>
                  </a:schemeClr>
                </a:solidFill>
                <a:effectLst/>
                <a:latin typeface="+mn-lt"/>
                <a:ea typeface="+mn-ea"/>
                <a:cs typeface="+mn-cs"/>
              </a:rPr>
              <a:t>Droga do rozwiązań, których efekty dziś oglądamy na ekranach telewizorów, rozpoczęła się na początku lat 90. Szczytem techniki było wtedy, gdy prezenter telewizyjny filmowany był na niebieskim tle, które zastępowano statycznym obrazem graficznym telewizyjnego studia. W tym okresie </a:t>
            </a:r>
            <a:r>
              <a:rPr lang="pl-PL" sz="1200" b="1" i="0" kern="1200">
                <a:solidFill>
                  <a:schemeClr val="tx1">
                    <a:lumMod val="50000"/>
                  </a:schemeClr>
                </a:solidFill>
                <a:effectLst/>
                <a:latin typeface="+mn-lt"/>
                <a:ea typeface="+mn-ea"/>
                <a:cs typeface="+mn-cs"/>
              </a:rPr>
              <a:t>Andrzej </a:t>
            </a:r>
            <a:r>
              <a:rPr lang="pl-PL" sz="1200" b="1" i="0" kern="1200" err="1">
                <a:solidFill>
                  <a:schemeClr val="tx1">
                    <a:lumMod val="50000"/>
                  </a:schemeClr>
                </a:solidFill>
                <a:effectLst/>
                <a:latin typeface="+mn-lt"/>
                <a:ea typeface="+mn-ea"/>
                <a:cs typeface="+mn-cs"/>
              </a:rPr>
              <a:t>Wojdała</a:t>
            </a:r>
            <a:r>
              <a:rPr lang="pl-PL" sz="1200" b="0" i="0" kern="1200">
                <a:solidFill>
                  <a:schemeClr val="tx1">
                    <a:lumMod val="50000"/>
                  </a:schemeClr>
                </a:solidFill>
                <a:effectLst/>
                <a:latin typeface="+mn-lt"/>
                <a:ea typeface="+mn-ea"/>
                <a:cs typeface="+mn-cs"/>
              </a:rPr>
              <a:t>, </a:t>
            </a:r>
            <a:r>
              <a:rPr lang="pl-PL" sz="1200" b="1" i="0" kern="1200">
                <a:solidFill>
                  <a:schemeClr val="tx1">
                    <a:lumMod val="50000"/>
                  </a:schemeClr>
                </a:solidFill>
                <a:effectLst/>
                <a:latin typeface="+mn-lt"/>
                <a:ea typeface="+mn-ea"/>
                <a:cs typeface="+mn-cs"/>
              </a:rPr>
              <a:t>Jarosław </a:t>
            </a:r>
            <a:r>
              <a:rPr lang="pl-PL" sz="1200" b="1" i="0" kern="1200" err="1">
                <a:solidFill>
                  <a:schemeClr val="tx1">
                    <a:lumMod val="50000"/>
                  </a:schemeClr>
                </a:solidFill>
                <a:effectLst/>
                <a:latin typeface="+mn-lt"/>
                <a:ea typeface="+mn-ea"/>
                <a:cs typeface="+mn-cs"/>
              </a:rPr>
              <a:t>Weksej</a:t>
            </a:r>
            <a:r>
              <a:rPr lang="pl-PL" sz="1200" b="0" i="0" kern="1200">
                <a:solidFill>
                  <a:schemeClr val="tx1">
                    <a:lumMod val="50000"/>
                  </a:schemeClr>
                </a:solidFill>
                <a:effectLst/>
                <a:latin typeface="+mn-lt"/>
                <a:ea typeface="+mn-ea"/>
                <a:cs typeface="+mn-cs"/>
              </a:rPr>
              <a:t>, </a:t>
            </a:r>
            <a:r>
              <a:rPr lang="pl-PL" sz="1200" b="1" i="0" kern="1200">
                <a:solidFill>
                  <a:schemeClr val="tx1">
                    <a:lumMod val="50000"/>
                  </a:schemeClr>
                </a:solidFill>
                <a:effectLst/>
                <a:latin typeface="+mn-lt"/>
                <a:ea typeface="+mn-ea"/>
                <a:cs typeface="+mn-cs"/>
              </a:rPr>
              <a:t>Arkadiusz Grzywacz</a:t>
            </a:r>
            <a:r>
              <a:rPr lang="pl-PL" sz="1200" b="0" i="0" kern="1200">
                <a:solidFill>
                  <a:schemeClr val="tx1">
                    <a:lumMod val="50000"/>
                  </a:schemeClr>
                </a:solidFill>
                <a:effectLst/>
                <a:latin typeface="+mn-lt"/>
                <a:ea typeface="+mn-ea"/>
                <a:cs typeface="+mn-cs"/>
              </a:rPr>
              <a:t>, </a:t>
            </a:r>
            <a:r>
              <a:rPr lang="pl-PL" sz="1200" b="1" i="0" kern="1200">
                <a:solidFill>
                  <a:schemeClr val="tx1">
                    <a:lumMod val="50000"/>
                  </a:schemeClr>
                </a:solidFill>
                <a:effectLst/>
                <a:latin typeface="+mn-lt"/>
                <a:ea typeface="+mn-ea"/>
                <a:cs typeface="+mn-cs"/>
              </a:rPr>
              <a:t>Ryszard Olech</a:t>
            </a:r>
            <a:r>
              <a:rPr lang="pl-PL" sz="1200" b="0" i="0" kern="1200">
                <a:solidFill>
                  <a:schemeClr val="tx1">
                    <a:lumMod val="50000"/>
                  </a:schemeClr>
                </a:solidFill>
                <a:effectLst/>
                <a:latin typeface="+mn-lt"/>
                <a:ea typeface="+mn-ea"/>
                <a:cs typeface="+mn-cs"/>
              </a:rPr>
              <a:t> i </a:t>
            </a:r>
            <a:r>
              <a:rPr lang="pl-PL" sz="1200" b="1" i="0" kern="1200">
                <a:solidFill>
                  <a:schemeClr val="tx1">
                    <a:lumMod val="50000"/>
                  </a:schemeClr>
                </a:solidFill>
                <a:effectLst/>
                <a:latin typeface="+mn-lt"/>
                <a:ea typeface="+mn-ea"/>
                <a:cs typeface="+mn-cs"/>
              </a:rPr>
              <a:t>Marek Gruszewski</a:t>
            </a:r>
            <a:r>
              <a:rPr lang="pl-PL" sz="1200" b="0" i="0" kern="1200">
                <a:solidFill>
                  <a:schemeClr val="tx1">
                    <a:lumMod val="50000"/>
                  </a:schemeClr>
                </a:solidFill>
                <a:effectLst/>
                <a:latin typeface="+mn-lt"/>
                <a:ea typeface="+mn-ea"/>
                <a:cs typeface="+mn-cs"/>
              </a:rPr>
              <a:t>,  pracownicy naukowi  Instytutu Okrętowego Politechniki Szczecińskiej (wówczas wiodącego ośrodka informatyki w mieście) pracowali nad oprogramowaniem do tworzenia wirtualnego studia z prawdziwego zdarzenia. Ich badania finansowane były z dotacji w ramach 6. Programu Ramowego Unii Europejskiej. Zespół miał już pewne doświadczenia w tym zakresie wyniesione z pracy nad modelowaniem oświetlenia do projektowania architektonicznego oraz z tworzenia grafiki komputerowej dla japońskiej firmy INTEGRA o szczecińskich korzeniach. Ta firma wprowadziła nas technologicznie na światowy top, co przed rokiem 1989 nie było takie proste jak teraz..</a:t>
            </a:r>
            <a:endParaRPr lang="pl-PL"/>
          </a:p>
        </p:txBody>
      </p:sp>
      <p:sp>
        <p:nvSpPr>
          <p:cNvPr id="4" name="Symbol zastępczy numeru slajdu 3"/>
          <p:cNvSpPr>
            <a:spLocks noGrp="1"/>
          </p:cNvSpPr>
          <p:nvPr>
            <p:ph type="sldNum" sz="quarter" idx="10"/>
          </p:nvPr>
        </p:nvSpPr>
        <p:spPr/>
        <p:txBody>
          <a:bodyPr/>
          <a:lstStyle/>
          <a:p>
            <a:fld id="{69C971FF-EF28-4195-A575-329446EFAA55}" type="slidenum">
              <a:rPr lang="pl-PL" smtClean="0"/>
              <a:t>29</a:t>
            </a:fld>
            <a:endParaRPr lang="pl-PL"/>
          </a:p>
        </p:txBody>
      </p:sp>
    </p:spTree>
    <p:extLst>
      <p:ext uri="{BB962C8B-B14F-4D97-AF65-F5344CB8AC3E}">
        <p14:creationId xmlns:p14="http://schemas.microsoft.com/office/powerpoint/2010/main" val="1699899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408BB2A-8F25-43DF-83F1-599E9880A215}" type="slidenum">
              <a:rPr lang="pl-PL" smtClean="0"/>
              <a:t>30</a:t>
            </a:fld>
            <a:endParaRPr lang="pl-PL"/>
          </a:p>
        </p:txBody>
      </p:sp>
    </p:spTree>
    <p:extLst>
      <p:ext uri="{BB962C8B-B14F-4D97-AF65-F5344CB8AC3E}">
        <p14:creationId xmlns:p14="http://schemas.microsoft.com/office/powerpoint/2010/main" val="424040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p>
        </p:txBody>
      </p:sp>
      <p:sp>
        <p:nvSpPr>
          <p:cNvPr id="5018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eaLnBrk="1" hangingPunct="1"/>
            <a:fld id="{F85E7BF7-A816-47C8-A306-EDCC6F3E2A58}" type="slidenum">
              <a:rPr lang="pl-PL" smtClean="0">
                <a:latin typeface="Arial" charset="0"/>
              </a:rPr>
              <a:pPr eaLnBrk="1" hangingPunct="1"/>
              <a:t>3</a:t>
            </a:fld>
            <a:endParaRPr lang="pl-PL">
              <a:latin typeface="Arial" charset="0"/>
            </a:endParaRPr>
          </a:p>
        </p:txBody>
      </p:sp>
    </p:spTree>
    <p:extLst>
      <p:ext uri="{BB962C8B-B14F-4D97-AF65-F5344CB8AC3E}">
        <p14:creationId xmlns:p14="http://schemas.microsoft.com/office/powerpoint/2010/main" val="196320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p>
        </p:txBody>
      </p:sp>
      <p:sp>
        <p:nvSpPr>
          <p:cNvPr id="5018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eaLnBrk="1" hangingPunct="1"/>
            <a:fld id="{F85E7BF7-A816-47C8-A306-EDCC6F3E2A58}" type="slidenum">
              <a:rPr lang="pl-PL" smtClean="0">
                <a:latin typeface="Arial" charset="0"/>
              </a:rPr>
              <a:pPr eaLnBrk="1" hangingPunct="1"/>
              <a:t>4</a:t>
            </a:fld>
            <a:endParaRPr lang="pl-PL">
              <a:latin typeface="Arial" charset="0"/>
            </a:endParaRPr>
          </a:p>
        </p:txBody>
      </p:sp>
    </p:spTree>
    <p:extLst>
      <p:ext uri="{BB962C8B-B14F-4D97-AF65-F5344CB8AC3E}">
        <p14:creationId xmlns:p14="http://schemas.microsoft.com/office/powerpoint/2010/main" val="195662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p>
        </p:txBody>
      </p:sp>
      <p:sp>
        <p:nvSpPr>
          <p:cNvPr id="5018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eaLnBrk="1" hangingPunct="1"/>
            <a:fld id="{F85E7BF7-A816-47C8-A306-EDCC6F3E2A58}" type="slidenum">
              <a:rPr lang="pl-PL" smtClean="0">
                <a:latin typeface="Arial" charset="0"/>
              </a:rPr>
              <a:pPr eaLnBrk="1" hangingPunct="1"/>
              <a:t>5</a:t>
            </a:fld>
            <a:endParaRPr lang="pl-PL">
              <a:latin typeface="Arial" charset="0"/>
            </a:endParaRPr>
          </a:p>
        </p:txBody>
      </p:sp>
    </p:spTree>
    <p:extLst>
      <p:ext uri="{BB962C8B-B14F-4D97-AF65-F5344CB8AC3E}">
        <p14:creationId xmlns:p14="http://schemas.microsoft.com/office/powerpoint/2010/main" val="363055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408BB2A-8F25-43DF-83F1-599E9880A215}" type="slidenum">
              <a:rPr lang="pl-PL" smtClean="0"/>
              <a:t>7</a:t>
            </a:fld>
            <a:endParaRPr lang="pl-PL"/>
          </a:p>
        </p:txBody>
      </p:sp>
    </p:spTree>
    <p:extLst>
      <p:ext uri="{BB962C8B-B14F-4D97-AF65-F5344CB8AC3E}">
        <p14:creationId xmlns:p14="http://schemas.microsoft.com/office/powerpoint/2010/main" val="306542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p>
        </p:txBody>
      </p:sp>
      <p:sp>
        <p:nvSpPr>
          <p:cNvPr id="5018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eaLnBrk="1" hangingPunct="1"/>
            <a:fld id="{F85E7BF7-A816-47C8-A306-EDCC6F3E2A58}" type="slidenum">
              <a:rPr lang="pl-PL" smtClean="0">
                <a:latin typeface="Arial" charset="0"/>
              </a:rPr>
              <a:pPr eaLnBrk="1" hangingPunct="1"/>
              <a:t>9</a:t>
            </a:fld>
            <a:endParaRPr lang="pl-PL">
              <a:latin typeface="Arial" charset="0"/>
            </a:endParaRPr>
          </a:p>
        </p:txBody>
      </p:sp>
    </p:spTree>
    <p:extLst>
      <p:ext uri="{BB962C8B-B14F-4D97-AF65-F5344CB8AC3E}">
        <p14:creationId xmlns:p14="http://schemas.microsoft.com/office/powerpoint/2010/main" val="2395154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408BB2A-8F25-43DF-83F1-599E9880A215}" type="slidenum">
              <a:rPr lang="pl-PL" smtClean="0"/>
              <a:t>10</a:t>
            </a:fld>
            <a:endParaRPr lang="pl-PL"/>
          </a:p>
        </p:txBody>
      </p:sp>
    </p:spTree>
    <p:extLst>
      <p:ext uri="{BB962C8B-B14F-4D97-AF65-F5344CB8AC3E}">
        <p14:creationId xmlns:p14="http://schemas.microsoft.com/office/powerpoint/2010/main" val="246517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408BB2A-8F25-43DF-83F1-599E9880A215}" type="slidenum">
              <a:rPr lang="pl-PL" smtClean="0"/>
              <a:t>11</a:t>
            </a:fld>
            <a:endParaRPr lang="pl-PL"/>
          </a:p>
        </p:txBody>
      </p:sp>
    </p:spTree>
    <p:extLst>
      <p:ext uri="{BB962C8B-B14F-4D97-AF65-F5344CB8AC3E}">
        <p14:creationId xmlns:p14="http://schemas.microsoft.com/office/powerpoint/2010/main" val="3890683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lgn="r">
              <a:defRPr/>
            </a:lvl1pPr>
          </a:lstStyle>
          <a:p>
            <a:r>
              <a:rPr lang="pl-PL"/>
              <a:t>Kliknij, aby edytować styl</a:t>
            </a:r>
            <a:endParaRPr lang="en-US"/>
          </a:p>
        </p:txBody>
      </p:sp>
      <p:sp>
        <p:nvSpPr>
          <p:cNvPr id="3" name="Content Placeholder 2"/>
          <p:cNvSpPr>
            <a:spLocks noGrp="1"/>
          </p:cNvSpPr>
          <p:nvPr>
            <p:ph idx="1"/>
          </p:nvPr>
        </p:nvSpPr>
        <p:spPr>
          <a:xfrm>
            <a:off x="581192" y="2180496"/>
            <a:ext cx="11029615" cy="3678303"/>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pic>
        <p:nvPicPr>
          <p:cNvPr id="8" name="Obraz 7">
            <a:extLst>
              <a:ext uri="{FF2B5EF4-FFF2-40B4-BE49-F238E27FC236}">
                <a16:creationId xmlns:a16="http://schemas.microsoft.com/office/drawing/2014/main" id="{2D7BD7A5-41A1-416B-BAC7-EC0501652088}"/>
              </a:ext>
            </a:extLst>
          </p:cNvPr>
          <p:cNvPicPr>
            <a:picLocks noChangeAspect="1"/>
          </p:cNvPicPr>
          <p:nvPr userDrawn="1"/>
        </p:nvPicPr>
        <p:blipFill>
          <a:blip r:embed="rId2"/>
          <a:stretch>
            <a:fillRect/>
          </a:stretch>
        </p:blipFill>
        <p:spPr>
          <a:xfrm>
            <a:off x="581191" y="740094"/>
            <a:ext cx="604843" cy="9690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pl-PL"/>
              <a:t>Kliknij, aby edytować styl</a:t>
            </a:r>
            <a:endParaRPr lang="en-US"/>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5/27/2024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pl-PL"/>
              <a:t>Kliknij, aby edytować styl</a:t>
            </a:r>
            <a:endParaRPr lang="en-US"/>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lvl1pPr algn="r">
              <a:defRPr/>
            </a:lvl1pPr>
          </a:lstStyle>
          <a:p>
            <a:r>
              <a:rPr lang="pl-PL"/>
              <a:t>Kliknij, aby edytować styl</a:t>
            </a:r>
            <a:endParaRPr lang="en-US"/>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pic>
        <p:nvPicPr>
          <p:cNvPr id="2" name="Obraz 1">
            <a:extLst>
              <a:ext uri="{FF2B5EF4-FFF2-40B4-BE49-F238E27FC236}">
                <a16:creationId xmlns:a16="http://schemas.microsoft.com/office/drawing/2014/main" id="{929F1DBE-B93B-F3C5-BD82-632FA1E60F85}"/>
              </a:ext>
            </a:extLst>
          </p:cNvPr>
          <p:cNvPicPr>
            <a:picLocks noChangeAspect="1"/>
          </p:cNvPicPr>
          <p:nvPr userDrawn="1"/>
        </p:nvPicPr>
        <p:blipFill>
          <a:blip r:embed="rId2"/>
          <a:stretch>
            <a:fillRect/>
          </a:stretch>
        </p:blipFill>
        <p:spPr>
          <a:xfrm>
            <a:off x="581191" y="740094"/>
            <a:ext cx="604843" cy="96908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5/27/2024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ytuł i zawartość">
    <p:spTree>
      <p:nvGrpSpPr>
        <p:cNvPr id="1" name=""/>
        <p:cNvGrpSpPr/>
        <p:nvPr/>
      </p:nvGrpSpPr>
      <p:grpSpPr>
        <a:xfrm>
          <a:off x="0" y="0"/>
          <a:ext cx="0" cy="0"/>
          <a:chOff x="0" y="0"/>
          <a:chExt cx="0" cy="0"/>
        </a:xfrm>
      </p:grpSpPr>
      <p:sp>
        <p:nvSpPr>
          <p:cNvPr id="6" name="Prostokąt 6">
            <a:extLst>
              <a:ext uri="{FF2B5EF4-FFF2-40B4-BE49-F238E27FC236}">
                <a16:creationId xmlns:a16="http://schemas.microsoft.com/office/drawing/2014/main" id="{2D6FC61C-828C-4147-92AF-AB9AEAD3AFC3}"/>
              </a:ext>
            </a:extLst>
          </p:cNvPr>
          <p:cNvSpPr/>
          <p:nvPr userDrawn="1"/>
        </p:nvSpPr>
        <p:spPr>
          <a:xfrm>
            <a:off x="2855913" y="6308725"/>
            <a:ext cx="9336087" cy="549275"/>
          </a:xfrm>
          <a:prstGeom prst="rect">
            <a:avLst/>
          </a:prstGeom>
          <a:solidFill>
            <a:schemeClr val="tx1">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2400"/>
          </a:p>
        </p:txBody>
      </p:sp>
      <p:sp>
        <p:nvSpPr>
          <p:cNvPr id="10" name="pole tekstowe 2">
            <a:extLst>
              <a:ext uri="{FF2B5EF4-FFF2-40B4-BE49-F238E27FC236}">
                <a16:creationId xmlns:a16="http://schemas.microsoft.com/office/drawing/2014/main" id="{9A8C6D31-FE40-4D4B-A9BC-8D1E02565236}"/>
              </a:ext>
            </a:extLst>
          </p:cNvPr>
          <p:cNvSpPr txBox="1"/>
          <p:nvPr userDrawn="1"/>
        </p:nvSpPr>
        <p:spPr>
          <a:xfrm>
            <a:off x="2938463" y="6397109"/>
            <a:ext cx="5691879" cy="369332"/>
          </a:xfrm>
          <a:prstGeom prst="rect">
            <a:avLst/>
          </a:prstGeom>
          <a:noFill/>
        </p:spPr>
        <p:txBody>
          <a:bodyPr wrap="none" anchor="ctr">
            <a:spAutoFit/>
          </a:bodyPr>
          <a:lstStyle/>
          <a:p>
            <a:pPr fontAlgn="auto">
              <a:lnSpc>
                <a:spcPct val="90000"/>
              </a:lnSpc>
              <a:spcBef>
                <a:spcPts val="0"/>
              </a:spcBef>
              <a:spcAft>
                <a:spcPts val="0"/>
              </a:spcAft>
              <a:defRPr/>
            </a:pPr>
            <a:r>
              <a:rPr lang="pl-PL" sz="2000">
                <a:solidFill>
                  <a:schemeClr val="bg1"/>
                </a:solidFill>
                <a:latin typeface="Franklin Gothic Book" panose="020B0503020102020204" pitchFamily="34" charset="0"/>
                <a:cs typeface="+mn-cs"/>
              </a:rPr>
              <a:t>INAUGURACJA ROKU AKADEMICKIEGO 201</a:t>
            </a:r>
            <a:r>
              <a:rPr lang="en-US" sz="2000">
                <a:solidFill>
                  <a:schemeClr val="bg1"/>
                </a:solidFill>
                <a:latin typeface="Franklin Gothic Book" panose="020B0503020102020204" pitchFamily="34" charset="0"/>
                <a:cs typeface="+mn-cs"/>
              </a:rPr>
              <a:t>9</a:t>
            </a:r>
            <a:r>
              <a:rPr lang="pl-PL" sz="2000">
                <a:solidFill>
                  <a:schemeClr val="bg1"/>
                </a:solidFill>
                <a:latin typeface="Franklin Gothic Book" panose="020B0503020102020204" pitchFamily="34" charset="0"/>
                <a:cs typeface="+mn-cs"/>
              </a:rPr>
              <a:t>/20</a:t>
            </a:r>
            <a:r>
              <a:rPr lang="en-US" sz="2000">
                <a:solidFill>
                  <a:schemeClr val="bg1"/>
                </a:solidFill>
                <a:latin typeface="Franklin Gothic Book" panose="020B0503020102020204" pitchFamily="34" charset="0"/>
                <a:cs typeface="+mn-cs"/>
              </a:rPr>
              <a:t>20</a:t>
            </a:r>
            <a:endParaRPr lang="pl-PL" sz="2000">
              <a:solidFill>
                <a:schemeClr val="bg1"/>
              </a:solidFill>
              <a:latin typeface="Franklin Gothic Book" panose="020B0503020102020204" pitchFamily="34" charset="0"/>
              <a:cs typeface="+mn-cs"/>
            </a:endParaRPr>
          </a:p>
        </p:txBody>
      </p:sp>
      <p:sp>
        <p:nvSpPr>
          <p:cNvPr id="23" name="Symbol zastępczy zawartości 22"/>
          <p:cNvSpPr>
            <a:spLocks noGrp="1"/>
          </p:cNvSpPr>
          <p:nvPr>
            <p:ph sz="quarter" idx="10"/>
          </p:nvPr>
        </p:nvSpPr>
        <p:spPr>
          <a:xfrm>
            <a:off x="2855913" y="285750"/>
            <a:ext cx="8993187" cy="666750"/>
          </a:xfrm>
          <a:prstGeom prst="rect">
            <a:avLst/>
          </a:prstGeom>
        </p:spPr>
        <p:txBody>
          <a:bodyPr anchor="b"/>
          <a:lstStyle>
            <a:lvl1pPr marL="34299" indent="0">
              <a:buNone/>
              <a:defRPr sz="2400">
                <a:latin typeface="Franklin Gothic Demi" panose="020B0703020102020204" pitchFamily="34" charset="0"/>
              </a:defRPr>
            </a:lvl1pPr>
            <a:lvl2pPr marL="205795" indent="0">
              <a:buNone/>
              <a:defRPr sz="2400"/>
            </a:lvl2pPr>
            <a:lvl3pPr marL="377290" indent="0">
              <a:buNone/>
              <a:defRPr sz="2400"/>
            </a:lvl3pPr>
            <a:lvl4pPr marL="548786" indent="0">
              <a:buNone/>
              <a:defRPr sz="2400"/>
            </a:lvl4pPr>
            <a:lvl5pPr marL="720282" indent="0">
              <a:buNone/>
              <a:defRPr sz="2400"/>
            </a:lvl5pPr>
          </a:lstStyle>
          <a:p>
            <a:pPr lvl="0"/>
            <a:r>
              <a:rPr lang="pl-PL"/>
              <a:t>Kliknij, aby edytować style wzorca tekstu</a:t>
            </a:r>
          </a:p>
        </p:txBody>
      </p:sp>
      <p:sp>
        <p:nvSpPr>
          <p:cNvPr id="8" name="Symbol zastępczy zawartości 7"/>
          <p:cNvSpPr>
            <a:spLocks noGrp="1"/>
          </p:cNvSpPr>
          <p:nvPr>
            <p:ph sz="quarter" idx="11"/>
          </p:nvPr>
        </p:nvSpPr>
        <p:spPr>
          <a:xfrm>
            <a:off x="2855913" y="1114425"/>
            <a:ext cx="8821737" cy="5067300"/>
          </a:xfrm>
          <a:prstGeom prst="rect">
            <a:avLst/>
          </a:prstGeom>
        </p:spPr>
        <p:txBody>
          <a:bodyPr/>
          <a:lstStyle>
            <a:lvl1pPr marL="34299" indent="0">
              <a:buNone/>
              <a:defRPr/>
            </a:lvl1pPr>
            <a:lvl2pPr marL="205795" indent="0">
              <a:buNone/>
              <a:defRPr/>
            </a:lvl2pPr>
            <a:lvl3pPr marL="377290" indent="0">
              <a:buNone/>
              <a:defRPr/>
            </a:lvl3pPr>
            <a:lvl4pPr marL="548786" indent="0">
              <a:buNone/>
              <a:defRPr/>
            </a:lvl4pPr>
            <a:lvl5pPr marL="720282" indent="0">
              <a:buNone/>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12" name="Symbol zastępczy daty 3">
            <a:extLst>
              <a:ext uri="{FF2B5EF4-FFF2-40B4-BE49-F238E27FC236}">
                <a16:creationId xmlns:a16="http://schemas.microsoft.com/office/drawing/2014/main" id="{B8D2C8CE-36F9-4DD1-AED4-3AA531DA4C6B}"/>
              </a:ext>
            </a:extLst>
          </p:cNvPr>
          <p:cNvSpPr>
            <a:spLocks noGrp="1"/>
          </p:cNvSpPr>
          <p:nvPr>
            <p:ph type="dt" sz="half" idx="12"/>
          </p:nvPr>
        </p:nvSpPr>
        <p:spPr>
          <a:xfrm>
            <a:off x="8153400" y="6448425"/>
            <a:ext cx="1397000" cy="180975"/>
          </a:xfrm>
          <a:prstGeom prst="rect">
            <a:avLst/>
          </a:prstGeom>
        </p:spPr>
        <p:txBody>
          <a:bodyPr vert="horz" lIns="91440" tIns="45720" rIns="91440" bIns="45720" rtlCol="0" anchor="ctr"/>
          <a:lstStyle>
            <a:lvl1pPr algn="r" fontAlgn="auto">
              <a:spcBef>
                <a:spcPts val="0"/>
              </a:spcBef>
              <a:spcAft>
                <a:spcPts val="0"/>
              </a:spcAft>
              <a:defRPr sz="750" smtClean="0">
                <a:solidFill>
                  <a:schemeClr val="tx1"/>
                </a:solidFill>
                <a:latin typeface="+mn-lt"/>
                <a:cs typeface="+mn-cs"/>
              </a:defRPr>
            </a:lvl1pPr>
          </a:lstStyle>
          <a:p>
            <a:pPr>
              <a:defRPr/>
            </a:pPr>
            <a:fld id="{EF3CE907-DECA-41B2-AD8B-3598AA3E1946}" type="datetimeFigureOut">
              <a:rPr lang="pl-PL"/>
              <a:pPr>
                <a:defRPr/>
              </a:pPr>
              <a:t>27.05.2024</a:t>
            </a:fld>
            <a:endParaRPr lang="pl-PL"/>
          </a:p>
        </p:txBody>
      </p:sp>
      <p:sp>
        <p:nvSpPr>
          <p:cNvPr id="14" name="Symbol zastępczy stopki 4">
            <a:extLst>
              <a:ext uri="{FF2B5EF4-FFF2-40B4-BE49-F238E27FC236}">
                <a16:creationId xmlns:a16="http://schemas.microsoft.com/office/drawing/2014/main" id="{AD68771A-AA90-4AA0-9E0C-826260A47BD4}"/>
              </a:ext>
            </a:extLst>
          </p:cNvPr>
          <p:cNvSpPr>
            <a:spLocks noGrp="1"/>
          </p:cNvSpPr>
          <p:nvPr>
            <p:ph type="ftr" sz="quarter" idx="13"/>
          </p:nvPr>
        </p:nvSpPr>
        <p:spPr>
          <a:xfrm>
            <a:off x="514350" y="6438900"/>
            <a:ext cx="6640513" cy="180975"/>
          </a:xfrm>
          <a:prstGeom prst="rect">
            <a:avLst/>
          </a:prstGeom>
        </p:spPr>
        <p:txBody>
          <a:bodyPr vert="horz" lIns="91440" tIns="45720" rIns="91440" bIns="45720" rtlCol="0" anchor="ctr"/>
          <a:lstStyle>
            <a:lvl1pPr algn="l" fontAlgn="auto">
              <a:spcBef>
                <a:spcPts val="0"/>
              </a:spcBef>
              <a:spcAft>
                <a:spcPts val="0"/>
              </a:spcAft>
              <a:defRPr sz="750" cap="all" baseline="0" dirty="0">
                <a:solidFill>
                  <a:schemeClr val="tx1"/>
                </a:solidFill>
                <a:latin typeface="+mn-lt"/>
                <a:cs typeface="+mn-cs"/>
              </a:defRPr>
            </a:lvl1pPr>
          </a:lstStyle>
          <a:p>
            <a:pPr>
              <a:defRPr/>
            </a:pPr>
            <a:endParaRPr lang="pl-PL"/>
          </a:p>
        </p:txBody>
      </p:sp>
      <p:sp>
        <p:nvSpPr>
          <p:cNvPr id="15" name="Symbol zastępczy numeru slajdu 5">
            <a:extLst>
              <a:ext uri="{FF2B5EF4-FFF2-40B4-BE49-F238E27FC236}">
                <a16:creationId xmlns:a16="http://schemas.microsoft.com/office/drawing/2014/main" id="{0C7093EB-A399-48F3-BDEE-D18BD2EA2D75}"/>
              </a:ext>
            </a:extLst>
          </p:cNvPr>
          <p:cNvSpPr>
            <a:spLocks noGrp="1"/>
          </p:cNvSpPr>
          <p:nvPr>
            <p:ph type="sldNum" sz="quarter" idx="14"/>
          </p:nvPr>
        </p:nvSpPr>
        <p:spPr>
          <a:xfrm>
            <a:off x="10534650" y="6457950"/>
            <a:ext cx="1143000" cy="180975"/>
          </a:xfrm>
          <a:prstGeom prst="rect">
            <a:avLst/>
          </a:prstGeom>
        </p:spPr>
        <p:txBody>
          <a:bodyPr vert="horz" wrap="square" lIns="91440" tIns="45720" rIns="91440" bIns="45720" numCol="1" anchor="ctr" anchorCtr="0" compatLnSpc="1">
            <a:prstTxWarp prst="textNoShape">
              <a:avLst/>
            </a:prstTxWarp>
          </a:bodyPr>
          <a:lstStyle>
            <a:lvl1pPr algn="r">
              <a:defRPr sz="700">
                <a:latin typeface="Century Gothic" panose="020B0502020202020204" pitchFamily="34" charset="0"/>
              </a:defRPr>
            </a:lvl1pPr>
          </a:lstStyle>
          <a:p>
            <a:fld id="{C4FA0BB7-C6D4-4D4C-9C0B-FE3B440A3038}" type="slidenum">
              <a:rPr lang="pl-PL" altLang="pl-PL"/>
              <a:pPr/>
              <a:t>‹#›</a:t>
            </a:fld>
            <a:endParaRPr lang="pl-PL" altLang="pl-PL"/>
          </a:p>
        </p:txBody>
      </p:sp>
      <p:sp>
        <p:nvSpPr>
          <p:cNvPr id="19" name="Tytuł 1">
            <a:extLst>
              <a:ext uri="{FF2B5EF4-FFF2-40B4-BE49-F238E27FC236}">
                <a16:creationId xmlns:a16="http://schemas.microsoft.com/office/drawing/2014/main" id="{0178DB92-64AA-4A79-B36C-4B42B922971C}"/>
              </a:ext>
            </a:extLst>
          </p:cNvPr>
          <p:cNvSpPr>
            <a:spLocks noGrp="1"/>
          </p:cNvSpPr>
          <p:nvPr>
            <p:ph type="title"/>
          </p:nvPr>
        </p:nvSpPr>
        <p:spPr>
          <a:xfrm>
            <a:off x="150046" y="547688"/>
            <a:ext cx="2593852" cy="1083685"/>
          </a:xfrm>
          <a:prstGeom prst="rect">
            <a:avLst/>
          </a:prstGeom>
        </p:spPr>
        <p:txBody>
          <a:bodyPr anchor="b"/>
          <a:lstStyle>
            <a:lvl1pPr>
              <a:defRPr sz="2000">
                <a:solidFill>
                  <a:srgbClr val="4D4D4D"/>
                </a:solidFill>
              </a:defRPr>
            </a:lvl1pPr>
          </a:lstStyle>
          <a:p>
            <a:r>
              <a:rPr lang="pl-PL" noProof="0"/>
              <a:t>Kliknij, aby edytować styl</a:t>
            </a:r>
          </a:p>
        </p:txBody>
      </p:sp>
      <p:cxnSp>
        <p:nvCxnSpPr>
          <p:cNvPr id="20" name="Łącznik prostoliniowy 5">
            <a:extLst>
              <a:ext uri="{FF2B5EF4-FFF2-40B4-BE49-F238E27FC236}">
                <a16:creationId xmlns:a16="http://schemas.microsoft.com/office/drawing/2014/main" id="{B19752AF-34A4-4EB0-9C16-AB4740E2DAC7}"/>
              </a:ext>
            </a:extLst>
          </p:cNvPr>
          <p:cNvCxnSpPr>
            <a:cxnSpLocks/>
          </p:cNvCxnSpPr>
          <p:nvPr userDrawn="1"/>
        </p:nvCxnSpPr>
        <p:spPr>
          <a:xfrm>
            <a:off x="150046" y="1711325"/>
            <a:ext cx="2608263" cy="0"/>
          </a:xfrm>
          <a:prstGeom prst="line">
            <a:avLst/>
          </a:prstGeom>
          <a:ln w="12700">
            <a:solidFill>
              <a:srgbClr val="4D4D4D"/>
            </a:solidFill>
          </a:ln>
        </p:spPr>
        <p:style>
          <a:lnRef idx="1">
            <a:schemeClr val="accent1"/>
          </a:lnRef>
          <a:fillRef idx="0">
            <a:schemeClr val="accent1"/>
          </a:fillRef>
          <a:effectRef idx="0">
            <a:schemeClr val="accent1"/>
          </a:effectRef>
          <a:fontRef idx="minor">
            <a:schemeClr val="tx1"/>
          </a:fontRef>
        </p:style>
      </p:cxnSp>
      <p:sp>
        <p:nvSpPr>
          <p:cNvPr id="21" name="Symbol zastępczy tekstu 2">
            <a:extLst>
              <a:ext uri="{FF2B5EF4-FFF2-40B4-BE49-F238E27FC236}">
                <a16:creationId xmlns:a16="http://schemas.microsoft.com/office/drawing/2014/main" id="{01B7A9C4-ACB1-4C05-B3B9-3D28B7607D58}"/>
              </a:ext>
            </a:extLst>
          </p:cNvPr>
          <p:cNvSpPr>
            <a:spLocks noGrp="1"/>
          </p:cNvSpPr>
          <p:nvPr>
            <p:ph idx="1"/>
          </p:nvPr>
        </p:nvSpPr>
        <p:spPr>
          <a:xfrm>
            <a:off x="157162" y="1791279"/>
            <a:ext cx="2593853" cy="2843060"/>
          </a:xfrm>
          <a:prstGeom prst="rect">
            <a:avLst/>
          </a:prstGeom>
        </p:spPr>
        <p:txBody>
          <a:bodyPr vert="horz" lIns="91440" tIns="45720" rIns="91440" bIns="45720" rtlCol="0">
            <a:normAutofit/>
          </a:bodyPr>
          <a:lstStyle>
            <a:lvl1pPr marL="34299" indent="0" algn="l">
              <a:buNone/>
              <a:defRPr sz="2000">
                <a:solidFill>
                  <a:srgbClr val="4D4D4D"/>
                </a:solidFill>
              </a:defRPr>
            </a:lvl1pPr>
            <a:lvl2pPr marL="205795" indent="0" algn="l">
              <a:buNone/>
              <a:defRPr sz="1800">
                <a:solidFill>
                  <a:srgbClr val="4D4D4D"/>
                </a:solidFill>
              </a:defRPr>
            </a:lvl2pPr>
            <a:lvl3pPr marL="377290" indent="0" algn="l">
              <a:buNone/>
              <a:defRPr sz="1600">
                <a:solidFill>
                  <a:srgbClr val="4D4D4D"/>
                </a:solidFill>
              </a:defRPr>
            </a:lvl3pPr>
            <a:lvl4pPr marL="548786" indent="0" algn="l">
              <a:buNone/>
              <a:defRPr sz="1400">
                <a:solidFill>
                  <a:srgbClr val="4D4D4D"/>
                </a:solidFill>
              </a:defRPr>
            </a:lvl4pPr>
            <a:lvl5pPr marL="720282" indent="0" algn="l">
              <a:buNone/>
              <a:defRPr sz="1200">
                <a:solidFill>
                  <a:srgbClr val="4D4D4D"/>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pic>
        <p:nvPicPr>
          <p:cNvPr id="27" name="Picture 2">
            <a:extLst>
              <a:ext uri="{FF2B5EF4-FFF2-40B4-BE49-F238E27FC236}">
                <a16:creationId xmlns:a16="http://schemas.microsoft.com/office/drawing/2014/main" id="{B8DBC578-3084-4EB6-9A7F-CC601CEDCF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03252" y="5799471"/>
            <a:ext cx="114776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BEBD0A6A-D5F6-4AF0-8961-249723F53B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5799137"/>
            <a:ext cx="10477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28">
            <a:extLst>
              <a:ext uri="{FF2B5EF4-FFF2-40B4-BE49-F238E27FC236}">
                <a16:creationId xmlns:a16="http://schemas.microsoft.com/office/drawing/2014/main" id="{8FE39F32-2B63-4DB5-B073-A984FEC51D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528" y="4906442"/>
            <a:ext cx="951843" cy="644818"/>
          </a:xfrm>
          <a:prstGeom prst="rect">
            <a:avLst/>
          </a:prstGeom>
        </p:spPr>
      </p:pic>
    </p:spTree>
    <p:extLst>
      <p:ext uri="{BB962C8B-B14F-4D97-AF65-F5344CB8AC3E}">
        <p14:creationId xmlns:p14="http://schemas.microsoft.com/office/powerpoint/2010/main" val="293337902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lgn="r">
              <a:defRPr/>
            </a:lvl1pPr>
          </a:lstStyle>
          <a:p>
            <a:r>
              <a:rPr lang="pl-PL"/>
              <a:t>Kliknij, aby edytować styl</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pic>
        <p:nvPicPr>
          <p:cNvPr id="9" name="Obraz 8">
            <a:extLst>
              <a:ext uri="{FF2B5EF4-FFF2-40B4-BE49-F238E27FC236}">
                <a16:creationId xmlns:a16="http://schemas.microsoft.com/office/drawing/2014/main" id="{2D7BD7A5-41A1-416B-BAC7-EC0501652088}"/>
              </a:ext>
            </a:extLst>
          </p:cNvPr>
          <p:cNvPicPr>
            <a:picLocks noChangeAspect="1"/>
          </p:cNvPicPr>
          <p:nvPr userDrawn="1"/>
        </p:nvPicPr>
        <p:blipFill>
          <a:blip r:embed="rId2"/>
          <a:stretch>
            <a:fillRect/>
          </a:stretch>
        </p:blipFill>
        <p:spPr>
          <a:xfrm>
            <a:off x="581191" y="740094"/>
            <a:ext cx="604843" cy="96908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pl-PL"/>
              <a:t>Kliknij, aby edytować styl</a:t>
            </a:r>
            <a:endParaRPr lang="en-US"/>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5/27/2024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lgn="r">
              <a:defRPr/>
            </a:lvl1pPr>
          </a:lstStyle>
          <a:p>
            <a:r>
              <a:rPr lang="pl-PL"/>
              <a:t>Kliknij, aby edytować styl</a:t>
            </a:r>
            <a:endParaRPr lang="en-US"/>
          </a:p>
        </p:txBody>
      </p:sp>
      <p:sp>
        <p:nvSpPr>
          <p:cNvPr id="3" name="Content Placeholder 2"/>
          <p:cNvSpPr>
            <a:spLocks noGrp="1"/>
          </p:cNvSpPr>
          <p:nvPr>
            <p:ph idx="1"/>
          </p:nvPr>
        </p:nvSpPr>
        <p:spPr>
          <a:xfrm>
            <a:off x="581192" y="2180496"/>
            <a:ext cx="11029615" cy="3678303"/>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pic>
        <p:nvPicPr>
          <p:cNvPr id="9" name="Obraz 8">
            <a:extLst>
              <a:ext uri="{FF2B5EF4-FFF2-40B4-BE49-F238E27FC236}">
                <a16:creationId xmlns:a16="http://schemas.microsoft.com/office/drawing/2014/main" id="{8BAFA91E-B318-3042-E62B-C274829D0AAC}"/>
              </a:ext>
            </a:extLst>
          </p:cNvPr>
          <p:cNvPicPr>
            <a:picLocks noChangeAspect="1"/>
          </p:cNvPicPr>
          <p:nvPr userDrawn="1"/>
        </p:nvPicPr>
        <p:blipFill>
          <a:blip r:embed="rId2"/>
          <a:stretch>
            <a:fillRect/>
          </a:stretch>
        </p:blipFill>
        <p:spPr>
          <a:xfrm>
            <a:off x="581191" y="740094"/>
            <a:ext cx="604843" cy="96908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pl-PL"/>
              <a:t>Kliknij, aby edytować styl</a:t>
            </a:r>
            <a:endParaRPr lang="en-US"/>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5/27/2024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lgn="r">
              <a:defRPr/>
            </a:lvl1pPr>
          </a:lstStyle>
          <a:p>
            <a:r>
              <a:rPr lang="pl-PL"/>
              <a:t>Kliknij, aby edytować styl</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pic>
        <p:nvPicPr>
          <p:cNvPr id="10" name="Obraz 9">
            <a:extLst>
              <a:ext uri="{FF2B5EF4-FFF2-40B4-BE49-F238E27FC236}">
                <a16:creationId xmlns:a16="http://schemas.microsoft.com/office/drawing/2014/main" id="{56AEADD6-951E-4911-7DDC-B06A6FE25CB3}"/>
              </a:ext>
            </a:extLst>
          </p:cNvPr>
          <p:cNvPicPr>
            <a:picLocks noChangeAspect="1"/>
          </p:cNvPicPr>
          <p:nvPr userDrawn="1"/>
        </p:nvPicPr>
        <p:blipFill>
          <a:blip r:embed="rId2"/>
          <a:stretch>
            <a:fillRect/>
          </a:stretch>
        </p:blipFill>
        <p:spPr>
          <a:xfrm>
            <a:off x="581191" y="740094"/>
            <a:ext cx="604843" cy="96908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lgn="r">
              <a:defRPr/>
            </a:lvl1pPr>
          </a:lstStyle>
          <a:p>
            <a:r>
              <a:rPr lang="pl-PL"/>
              <a:t>Kliknij, aby edytować styl</a:t>
            </a:r>
            <a:endParaRPr lang="en-US"/>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B61BEF0D-F0BB-DE4B-95CE-6DB70DBA9567}" type="datetimeFigureOut">
              <a:rPr lang="en-US" dirty="0"/>
              <a:pPr/>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pic>
        <p:nvPicPr>
          <p:cNvPr id="10" name="Obraz 9">
            <a:extLst>
              <a:ext uri="{FF2B5EF4-FFF2-40B4-BE49-F238E27FC236}">
                <a16:creationId xmlns:a16="http://schemas.microsoft.com/office/drawing/2014/main" id="{226925FA-71CC-33EB-2903-4BC4390B2BC3}"/>
              </a:ext>
            </a:extLst>
          </p:cNvPr>
          <p:cNvPicPr>
            <a:picLocks noChangeAspect="1"/>
          </p:cNvPicPr>
          <p:nvPr userDrawn="1"/>
        </p:nvPicPr>
        <p:blipFill>
          <a:blip r:embed="rId2"/>
          <a:stretch>
            <a:fillRect/>
          </a:stretch>
        </p:blipFill>
        <p:spPr>
          <a:xfrm>
            <a:off x="581191" y="740094"/>
            <a:ext cx="604843" cy="96908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lgn="r">
              <a:defRPr/>
            </a:lvl1pPr>
          </a:lstStyle>
          <a:p>
            <a:r>
              <a:rPr lang="pl-PL"/>
              <a:t>Kliknij, aby edytować styl</a:t>
            </a:r>
            <a:endParaRPr lang="en-US"/>
          </a:p>
        </p:txBody>
      </p:sp>
      <p:pic>
        <p:nvPicPr>
          <p:cNvPr id="6" name="Obraz 5">
            <a:extLst>
              <a:ext uri="{FF2B5EF4-FFF2-40B4-BE49-F238E27FC236}">
                <a16:creationId xmlns:a16="http://schemas.microsoft.com/office/drawing/2014/main" id="{F3A38739-EE73-9285-20E3-C5EB512BB9C3}"/>
              </a:ext>
            </a:extLst>
          </p:cNvPr>
          <p:cNvPicPr>
            <a:picLocks noChangeAspect="1"/>
          </p:cNvPicPr>
          <p:nvPr userDrawn="1"/>
        </p:nvPicPr>
        <p:blipFill>
          <a:blip r:embed="rId2"/>
          <a:stretch>
            <a:fillRect/>
          </a:stretch>
        </p:blipFill>
        <p:spPr>
          <a:xfrm>
            <a:off x="581191" y="740094"/>
            <a:ext cx="604843" cy="96908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pl-PL"/>
              <a:t>Kliknij, aby edytować styl</a:t>
            </a:r>
            <a:endParaRPr lang="en-US"/>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5/27/2024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6" r:id="rId1"/>
    <p:sldLayoutId id="2147483665"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7" r:id="rId14"/>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1.pn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5.jpe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png"/><Relationship Id="rId7"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emf"/><Relationship Id="rId21" Type="http://schemas.openxmlformats.org/officeDocument/2006/relationships/oleObject" Target="../embeddings/oleObject2.bin"/><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image" Target="../media/image1.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2.png"/><Relationship Id="rId10" Type="http://schemas.openxmlformats.org/officeDocument/2006/relationships/image" Target="../media/image90.png"/><Relationship Id="rId19" Type="http://schemas.openxmlformats.org/officeDocument/2006/relationships/image" Target="../media/image99.svg"/><Relationship Id="rId4" Type="http://schemas.openxmlformats.org/officeDocument/2006/relationships/image" Target="../media/image84.jpeg"/><Relationship Id="rId9" Type="http://schemas.openxmlformats.org/officeDocument/2006/relationships/image" Target="../media/image89.png"/><Relationship Id="rId14" Type="http://schemas.openxmlformats.org/officeDocument/2006/relationships/image" Target="../media/image94.tiff"/><Relationship Id="rId22" Type="http://schemas.openxmlformats.org/officeDocument/2006/relationships/image" Target="../media/image101.emf"/></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1906140-F973-439A-8156-4F48FCE47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3BD0C5-D845-4004-ACB7-BD2F9174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38175"/>
            <a:ext cx="7485542"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pic>
        <p:nvPicPr>
          <p:cNvPr id="5" name="Picture 3">
            <a:extLst>
              <a:ext uri="{FF2B5EF4-FFF2-40B4-BE49-F238E27FC236}">
                <a16:creationId xmlns:a16="http://schemas.microsoft.com/office/drawing/2014/main" id="{B87F9DA4-38FD-4733-BA23-A026B1CBC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213" y="974331"/>
            <a:ext cx="2807376" cy="21605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C984B34C-CF6A-4647-B112-F6F8B68FE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391" y="641102"/>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7740F6-2D83-4574-9A7F-04A98094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134" y="3557674"/>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60C769F-270E-4AD1-9BD8-7751791EE1E4}"/>
              </a:ext>
            </a:extLst>
          </p:cNvPr>
          <p:cNvSpPr>
            <a:spLocks noGrp="1"/>
          </p:cNvSpPr>
          <p:nvPr>
            <p:ph type="ctrTitle"/>
          </p:nvPr>
        </p:nvSpPr>
        <p:spPr>
          <a:xfrm>
            <a:off x="4541158" y="3231138"/>
            <a:ext cx="6798608" cy="1646796"/>
          </a:xfrm>
        </p:spPr>
        <p:txBody>
          <a:bodyPr>
            <a:normAutofit fontScale="90000"/>
          </a:bodyPr>
          <a:lstStyle/>
          <a:p>
            <a:r>
              <a:rPr lang="pl-PL" dirty="0">
                <a:solidFill>
                  <a:srgbClr val="FFFFFF"/>
                </a:solidFill>
                <a:latin typeface="Calibri" panose="020F0502020204030204" pitchFamily="34" charset="0"/>
                <a:cs typeface="Calibri" panose="020F0502020204030204" pitchFamily="34" charset="0"/>
              </a:rPr>
              <a:t>25 lat Wydziału Informatyki Zachodniopomorskiego Uniwersytetu Technologicznego w Szczecinie</a:t>
            </a:r>
            <a:br>
              <a:rPr lang="pl-PL" dirty="0">
                <a:solidFill>
                  <a:srgbClr val="FFFFFF"/>
                </a:solidFill>
                <a:latin typeface="Calibri" panose="020F0502020204030204" pitchFamily="34" charset="0"/>
                <a:cs typeface="Calibri" panose="020F0502020204030204" pitchFamily="34" charset="0"/>
              </a:rPr>
            </a:br>
            <a:r>
              <a:rPr lang="pl-PL" dirty="0">
                <a:solidFill>
                  <a:srgbClr val="FFFFFF"/>
                </a:solidFill>
                <a:latin typeface="Calibri" panose="020F0502020204030204" pitchFamily="34" charset="0"/>
                <a:cs typeface="Calibri" panose="020F0502020204030204" pitchFamily="34" charset="0"/>
              </a:rPr>
              <a:t> </a:t>
            </a:r>
            <a:br>
              <a:rPr lang="pl-PL" dirty="0">
                <a:latin typeface="Calibri" panose="020F0502020204030204" pitchFamily="34" charset="0"/>
                <a:cs typeface="Calibri" panose="020F0502020204030204" pitchFamily="34" charset="0"/>
              </a:rPr>
            </a:br>
            <a:r>
              <a:rPr lang="pl-PL" sz="2800" dirty="0">
                <a:solidFill>
                  <a:schemeClr val="bg1"/>
                </a:solidFill>
                <a:latin typeface="Calibri"/>
                <a:ea typeface="+mj-lt"/>
                <a:cs typeface="Calibri"/>
              </a:rPr>
              <a:t>dr hab. inż. </a:t>
            </a:r>
            <a:r>
              <a:rPr lang="pl-PL" sz="2800" dirty="0" err="1">
                <a:solidFill>
                  <a:schemeClr val="bg1"/>
                </a:solidFill>
                <a:latin typeface="Calibri"/>
                <a:ea typeface="+mj-lt"/>
                <a:cs typeface="Calibri"/>
              </a:rPr>
              <a:t>JerzY</a:t>
            </a:r>
            <a:r>
              <a:rPr lang="pl-PL" sz="2800" dirty="0">
                <a:solidFill>
                  <a:schemeClr val="bg1"/>
                </a:solidFill>
                <a:latin typeface="Calibri"/>
                <a:ea typeface="+mj-lt"/>
                <a:cs typeface="Calibri"/>
              </a:rPr>
              <a:t> </a:t>
            </a:r>
            <a:r>
              <a:rPr lang="pl-PL" sz="2800" dirty="0" err="1">
                <a:solidFill>
                  <a:schemeClr val="bg1"/>
                </a:solidFill>
                <a:latin typeface="Calibri"/>
                <a:ea typeface="+mj-lt"/>
                <a:cs typeface="Calibri"/>
              </a:rPr>
              <a:t>Pejaś</a:t>
            </a:r>
            <a:r>
              <a:rPr lang="pl-PL" sz="2800" dirty="0">
                <a:solidFill>
                  <a:schemeClr val="bg1"/>
                </a:solidFill>
                <a:latin typeface="Calibri"/>
                <a:ea typeface="+mj-lt"/>
                <a:cs typeface="Calibri"/>
              </a:rPr>
              <a:t>, prof. ZUT</a:t>
            </a:r>
            <a:endParaRPr lang="pl-PL" sz="2800" dirty="0">
              <a:solidFill>
                <a:srgbClr val="FFFFFF"/>
              </a:solidFill>
              <a:latin typeface="Calibri" panose="020F0502020204030204" pitchFamily="34" charset="0"/>
              <a:cs typeface="Calibri" panose="020F0502020204030204" pitchFamily="34" charset="0"/>
            </a:endParaRPr>
          </a:p>
        </p:txBody>
      </p:sp>
      <p:sp>
        <p:nvSpPr>
          <p:cNvPr id="3" name="Prostokąt 2">
            <a:extLst>
              <a:ext uri="{FF2B5EF4-FFF2-40B4-BE49-F238E27FC236}">
                <a16:creationId xmlns:a16="http://schemas.microsoft.com/office/drawing/2014/main" id="{EAC1AB82-17D9-474C-8437-6B1327A2FE8D}"/>
              </a:ext>
            </a:extLst>
          </p:cNvPr>
          <p:cNvSpPr/>
          <p:nvPr/>
        </p:nvSpPr>
        <p:spPr>
          <a:xfrm>
            <a:off x="673991" y="2260871"/>
            <a:ext cx="3255818" cy="103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a:solidFill>
                  <a:srgbClr val="6E67A5"/>
                </a:solidFill>
                <a:latin typeface="Trebuchet MS" panose="020B0603020202020204" pitchFamily="34" charset="0"/>
              </a:rPr>
              <a:t>Zachodniopomorski Uniwersytet Technologiczny w Szczecinie</a:t>
            </a:r>
          </a:p>
        </p:txBody>
      </p:sp>
      <p:graphicFrame>
        <p:nvGraphicFramePr>
          <p:cNvPr id="4" name="Obiekt 3">
            <a:extLst>
              <a:ext uri="{FF2B5EF4-FFF2-40B4-BE49-F238E27FC236}">
                <a16:creationId xmlns:a16="http://schemas.microsoft.com/office/drawing/2014/main" id="{85E87FF9-DC9F-4158-AE51-908E292FF3F8}"/>
              </a:ext>
            </a:extLst>
          </p:cNvPr>
          <p:cNvGraphicFramePr>
            <a:graphicFrameLocks noChangeAspect="1"/>
          </p:cNvGraphicFramePr>
          <p:nvPr>
            <p:extLst>
              <p:ext uri="{D42A27DB-BD31-4B8C-83A1-F6EECF244321}">
                <p14:modId xmlns:p14="http://schemas.microsoft.com/office/powerpoint/2010/main" val="1710023243"/>
              </p:ext>
            </p:extLst>
          </p:nvPr>
        </p:nvGraphicFramePr>
        <p:xfrm>
          <a:off x="915607" y="4376536"/>
          <a:ext cx="2851974" cy="1141783"/>
        </p:xfrm>
        <a:graphic>
          <a:graphicData uri="http://schemas.openxmlformats.org/presentationml/2006/ole">
            <mc:AlternateContent xmlns:mc="http://schemas.openxmlformats.org/markup-compatibility/2006">
              <mc:Choice xmlns:v="urn:schemas-microsoft-com:vml" Requires="v">
                <p:oleObj name="CorelDRAW" r:id="rId4" imgW="1823271" imgH="729635" progId="CorelDraw.Graphic.23">
                  <p:embed/>
                </p:oleObj>
              </mc:Choice>
              <mc:Fallback>
                <p:oleObj name="CorelDRAW" r:id="rId4" imgW="1823271" imgH="729635" progId="CorelDraw.Graphic.23">
                  <p:embed/>
                  <p:pic>
                    <p:nvPicPr>
                      <p:cNvPr id="4" name="Obiekt 3">
                        <a:extLst>
                          <a:ext uri="{FF2B5EF4-FFF2-40B4-BE49-F238E27FC236}">
                            <a16:creationId xmlns:a16="http://schemas.microsoft.com/office/drawing/2014/main" id="{85E87FF9-DC9F-4158-AE51-908E292FF3F8}"/>
                          </a:ext>
                        </a:extLst>
                      </p:cNvPr>
                      <p:cNvPicPr/>
                      <p:nvPr/>
                    </p:nvPicPr>
                    <p:blipFill>
                      <a:blip r:embed="rId5"/>
                      <a:stretch>
                        <a:fillRect/>
                      </a:stretch>
                    </p:blipFill>
                    <p:spPr>
                      <a:xfrm>
                        <a:off x="915607" y="4376536"/>
                        <a:ext cx="2851974" cy="1141783"/>
                      </a:xfrm>
                      <a:prstGeom prst="rect">
                        <a:avLst/>
                      </a:prstGeom>
                    </p:spPr>
                  </p:pic>
                </p:oleObj>
              </mc:Fallback>
            </mc:AlternateContent>
          </a:graphicData>
        </a:graphic>
      </p:graphicFrame>
      <p:sp>
        <p:nvSpPr>
          <p:cNvPr id="7" name="pole tekstowe 6">
            <a:extLst>
              <a:ext uri="{FF2B5EF4-FFF2-40B4-BE49-F238E27FC236}">
                <a16:creationId xmlns:a16="http://schemas.microsoft.com/office/drawing/2014/main" id="{3FF5BB81-D861-7D54-CC60-585DD947C9A6}"/>
              </a:ext>
            </a:extLst>
          </p:cNvPr>
          <p:cNvSpPr txBox="1"/>
          <p:nvPr/>
        </p:nvSpPr>
        <p:spPr>
          <a:xfrm>
            <a:off x="4605287" y="5593087"/>
            <a:ext cx="6096000" cy="369332"/>
          </a:xfrm>
          <a:prstGeom prst="rect">
            <a:avLst/>
          </a:prstGeom>
          <a:noFill/>
        </p:spPr>
        <p:txBody>
          <a:bodyPr wrap="square">
            <a:spAutoFit/>
          </a:bodyPr>
          <a:lstStyle/>
          <a:p>
            <a:r>
              <a:rPr lang="pl-PL" sz="1800">
                <a:solidFill>
                  <a:srgbClr val="FFFFFF"/>
                </a:solidFill>
                <a:latin typeface="Calibri" panose="020F0502020204030204" pitchFamily="34" charset="0"/>
                <a:cs typeface="Calibri" panose="020F0502020204030204" pitchFamily="34" charset="0"/>
              </a:rPr>
              <a:t>Szczecin, 28 maja 2024 roku</a:t>
            </a:r>
            <a:endParaRPr lang="pl-PL"/>
          </a:p>
        </p:txBody>
      </p:sp>
      <p:pic>
        <p:nvPicPr>
          <p:cNvPr id="6" name="Obraz 5" descr="Obraz zawierający krąg, Czcionka, Grafika, logo&#10;&#10;Opis wygenerowany automatycznie">
            <a:extLst>
              <a:ext uri="{FF2B5EF4-FFF2-40B4-BE49-F238E27FC236}">
                <a16:creationId xmlns:a16="http://schemas.microsoft.com/office/drawing/2014/main" id="{B4D6154F-7BC5-E52F-FC7A-457CA51F6DBA}"/>
              </a:ext>
            </a:extLst>
          </p:cNvPr>
          <p:cNvPicPr>
            <a:picLocks noChangeAspect="1"/>
          </p:cNvPicPr>
          <p:nvPr/>
        </p:nvPicPr>
        <p:blipFill>
          <a:blip r:embed="rId6"/>
          <a:stretch>
            <a:fillRect/>
          </a:stretch>
        </p:blipFill>
        <p:spPr>
          <a:xfrm>
            <a:off x="456795" y="4062642"/>
            <a:ext cx="1712463" cy="1718931"/>
          </a:xfrm>
          <a:prstGeom prst="rect">
            <a:avLst/>
          </a:prstGeom>
        </p:spPr>
      </p:pic>
    </p:spTree>
    <p:extLst>
      <p:ext uri="{BB962C8B-B14F-4D97-AF65-F5344CB8AC3E}">
        <p14:creationId xmlns:p14="http://schemas.microsoft.com/office/powerpoint/2010/main" val="1404266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r"/>
            <a:r>
              <a:rPr lang="pl-PL" sz="3000"/>
              <a:t>Poczet dziekanów Wydziału Informatyki</a:t>
            </a:r>
          </a:p>
        </p:txBody>
      </p:sp>
      <p:sp>
        <p:nvSpPr>
          <p:cNvPr id="7" name="Text Box 6"/>
          <p:cNvSpPr txBox="1">
            <a:spLocks noChangeArrowheads="1"/>
          </p:cNvSpPr>
          <p:nvPr/>
        </p:nvSpPr>
        <p:spPr bwMode="auto">
          <a:xfrm>
            <a:off x="896795" y="5657458"/>
            <a:ext cx="18562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algn="ctr" eaLnBrk="1" hangingPunct="1">
              <a:spcBef>
                <a:spcPct val="20000"/>
              </a:spcBef>
            </a:pPr>
            <a:r>
              <a:rPr lang="pl-PL" sz="2000" dirty="0">
                <a:latin typeface="+mn-lt"/>
              </a:rPr>
              <a:t>prof. dr inż.  Jerzy Sołdek</a:t>
            </a:r>
            <a:br>
              <a:rPr lang="pl-PL" sz="2000" dirty="0">
                <a:latin typeface="+mn-lt"/>
              </a:rPr>
            </a:br>
            <a:r>
              <a:rPr lang="pl-PL" sz="2000" dirty="0">
                <a:latin typeface="+mn-lt"/>
              </a:rPr>
              <a:t>(1999 - 2002)</a:t>
            </a:r>
          </a:p>
        </p:txBody>
      </p:sp>
      <p:sp>
        <p:nvSpPr>
          <p:cNvPr id="9" name="Text Box 6"/>
          <p:cNvSpPr txBox="1">
            <a:spLocks noChangeArrowheads="1"/>
          </p:cNvSpPr>
          <p:nvPr/>
        </p:nvSpPr>
        <p:spPr bwMode="auto">
          <a:xfrm>
            <a:off x="3406086" y="5657458"/>
            <a:ext cx="25347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algn="ctr" eaLnBrk="1" hangingPunct="1">
              <a:spcBef>
                <a:spcPct val="20000"/>
              </a:spcBef>
            </a:pPr>
            <a:r>
              <a:rPr lang="pl-PL" sz="2000">
                <a:latin typeface="+mn-lt"/>
              </a:rPr>
              <a:t>prof. dr hab. inż.  Andrzej Piegat </a:t>
            </a:r>
            <a:br>
              <a:rPr lang="pl-PL" sz="2000">
                <a:latin typeface="+mn-lt"/>
              </a:rPr>
            </a:br>
            <a:r>
              <a:rPr lang="pl-PL" sz="2000">
                <a:latin typeface="+mn-lt"/>
              </a:rPr>
              <a:t>(2002 - 2005)</a:t>
            </a:r>
          </a:p>
        </p:txBody>
      </p:sp>
      <p:sp>
        <p:nvSpPr>
          <p:cNvPr id="11" name="Text Box 6"/>
          <p:cNvSpPr txBox="1">
            <a:spLocks noChangeArrowheads="1"/>
          </p:cNvSpPr>
          <p:nvPr/>
        </p:nvSpPr>
        <p:spPr bwMode="auto">
          <a:xfrm>
            <a:off x="6287022" y="5657458"/>
            <a:ext cx="25187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algn="ctr" eaLnBrk="1" hangingPunct="1">
              <a:spcBef>
                <a:spcPct val="20000"/>
              </a:spcBef>
            </a:pPr>
            <a:r>
              <a:rPr lang="pl-PL" sz="2000">
                <a:latin typeface="+mn-lt"/>
              </a:rPr>
              <a:t>dr inż. </a:t>
            </a:r>
            <a:br>
              <a:rPr lang="pl-PL" sz="2000">
                <a:latin typeface="+mn-lt"/>
              </a:rPr>
            </a:br>
            <a:r>
              <a:rPr lang="pl-PL" sz="2000">
                <a:latin typeface="+mn-lt"/>
              </a:rPr>
              <a:t>Włodzimierz Ruciński (2005 - 2008)</a:t>
            </a:r>
          </a:p>
        </p:txBody>
      </p:sp>
      <p:sp>
        <p:nvSpPr>
          <p:cNvPr id="13" name="Text Box 6"/>
          <p:cNvSpPr txBox="1">
            <a:spLocks noChangeArrowheads="1"/>
          </p:cNvSpPr>
          <p:nvPr/>
        </p:nvSpPr>
        <p:spPr bwMode="auto">
          <a:xfrm>
            <a:off x="9306069" y="5657458"/>
            <a:ext cx="21062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atangChe" pitchFamily="49" charset="-127"/>
                <a:cs typeface="Arial" charset="0"/>
              </a:defRPr>
            </a:lvl1pPr>
            <a:lvl2pPr marL="742950" indent="-285750" eaLnBrk="0" hangingPunct="0">
              <a:defRPr>
                <a:solidFill>
                  <a:schemeClr val="tx1"/>
                </a:solidFill>
                <a:latin typeface="BatangChe" pitchFamily="49" charset="-127"/>
                <a:cs typeface="Arial" charset="0"/>
              </a:defRPr>
            </a:lvl2pPr>
            <a:lvl3pPr marL="1143000" indent="-228600" eaLnBrk="0" hangingPunct="0">
              <a:defRPr>
                <a:solidFill>
                  <a:schemeClr val="tx1"/>
                </a:solidFill>
                <a:latin typeface="BatangChe" pitchFamily="49" charset="-127"/>
                <a:cs typeface="Arial" charset="0"/>
              </a:defRPr>
            </a:lvl3pPr>
            <a:lvl4pPr marL="1600200" indent="-228600" eaLnBrk="0" hangingPunct="0">
              <a:defRPr>
                <a:solidFill>
                  <a:schemeClr val="tx1"/>
                </a:solidFill>
                <a:latin typeface="BatangChe" pitchFamily="49" charset="-127"/>
                <a:cs typeface="Arial" charset="0"/>
              </a:defRPr>
            </a:lvl4pPr>
            <a:lvl5pPr marL="2057400" indent="-228600" eaLnBrk="0" hangingPunct="0">
              <a:defRPr>
                <a:solidFill>
                  <a:schemeClr val="tx1"/>
                </a:solidFill>
                <a:latin typeface="BatangChe" pitchFamily="49" charset="-127"/>
                <a:cs typeface="Arial" charset="0"/>
              </a:defRPr>
            </a:lvl5pPr>
            <a:lvl6pPr marL="2514600" indent="-228600" eaLnBrk="0" fontAlgn="base" hangingPunct="0">
              <a:spcBef>
                <a:spcPct val="0"/>
              </a:spcBef>
              <a:spcAft>
                <a:spcPct val="0"/>
              </a:spcAft>
              <a:defRPr>
                <a:solidFill>
                  <a:schemeClr val="tx1"/>
                </a:solidFill>
                <a:latin typeface="BatangChe" pitchFamily="49" charset="-127"/>
                <a:cs typeface="Arial" charset="0"/>
              </a:defRPr>
            </a:lvl6pPr>
            <a:lvl7pPr marL="2971800" indent="-228600" eaLnBrk="0" fontAlgn="base" hangingPunct="0">
              <a:spcBef>
                <a:spcPct val="0"/>
              </a:spcBef>
              <a:spcAft>
                <a:spcPct val="0"/>
              </a:spcAft>
              <a:defRPr>
                <a:solidFill>
                  <a:schemeClr val="tx1"/>
                </a:solidFill>
                <a:latin typeface="BatangChe" pitchFamily="49" charset="-127"/>
                <a:cs typeface="Arial" charset="0"/>
              </a:defRPr>
            </a:lvl7pPr>
            <a:lvl8pPr marL="3429000" indent="-228600" eaLnBrk="0" fontAlgn="base" hangingPunct="0">
              <a:spcBef>
                <a:spcPct val="0"/>
              </a:spcBef>
              <a:spcAft>
                <a:spcPct val="0"/>
              </a:spcAft>
              <a:defRPr>
                <a:solidFill>
                  <a:schemeClr val="tx1"/>
                </a:solidFill>
                <a:latin typeface="BatangChe" pitchFamily="49" charset="-127"/>
                <a:cs typeface="Arial" charset="0"/>
              </a:defRPr>
            </a:lvl8pPr>
            <a:lvl9pPr marL="3886200" indent="-228600" eaLnBrk="0" fontAlgn="base" hangingPunct="0">
              <a:spcBef>
                <a:spcPct val="0"/>
              </a:spcBef>
              <a:spcAft>
                <a:spcPct val="0"/>
              </a:spcAft>
              <a:defRPr>
                <a:solidFill>
                  <a:schemeClr val="tx1"/>
                </a:solidFill>
                <a:latin typeface="BatangChe" pitchFamily="49" charset="-127"/>
                <a:cs typeface="Arial" charset="0"/>
              </a:defRPr>
            </a:lvl9pPr>
          </a:lstStyle>
          <a:p>
            <a:pPr algn="ctr" eaLnBrk="1" hangingPunct="1">
              <a:spcBef>
                <a:spcPct val="20000"/>
              </a:spcBef>
            </a:pPr>
            <a:r>
              <a:rPr lang="pl-PL" sz="2000">
                <a:latin typeface="+mn-lt"/>
              </a:rPr>
              <a:t>prof. dr hab. inż. Antoni Wiliński (2008 - 2016)</a:t>
            </a: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86" y="2128357"/>
            <a:ext cx="2374642" cy="3578608"/>
          </a:xfrm>
          <a:prstGeom prst="rect">
            <a:avLst/>
          </a:prstGeom>
          <a:effectLst>
            <a:outerShdw blurRad="50800" dist="38100" algn="l" rotWithShape="0">
              <a:prstClr val="black">
                <a:alpha val="40000"/>
              </a:prstClr>
            </a:outerShdw>
          </a:effectLst>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7951" y="2145532"/>
            <a:ext cx="2396894" cy="3544258"/>
          </a:xfrm>
          <a:prstGeom prst="rect">
            <a:avLst/>
          </a:prstGeom>
          <a:effectLst>
            <a:outerShdw blurRad="50800" dist="38100" algn="l" rotWithShape="0">
              <a:prstClr val="black">
                <a:alpha val="40000"/>
              </a:prstClr>
            </a:outerShdw>
          </a:effectLst>
        </p:spPr>
      </p:pic>
      <p:pic>
        <p:nvPicPr>
          <p:cNvPr id="10"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7568" y="2133817"/>
            <a:ext cx="2453275" cy="3567689"/>
          </a:xfrm>
          <a:prstGeom prst="rect">
            <a:avLst/>
          </a:prstGeom>
          <a:effectLst>
            <a:outerShdw blurRad="50800" dist="38100" algn="l" rotWithShape="0">
              <a:prstClr val="black">
                <a:alpha val="40000"/>
              </a:prstClr>
            </a:outerShdw>
          </a:effectLst>
        </p:spPr>
      </p:pic>
      <p:pic>
        <p:nvPicPr>
          <p:cNvPr id="15" name="Obraz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8520" y="2144187"/>
            <a:ext cx="2361333" cy="3546949"/>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20522391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581192" y="702156"/>
            <a:ext cx="11029616" cy="1013800"/>
          </a:xfrm>
        </p:spPr>
        <p:txBody>
          <a:bodyPr vert="horz" lIns="91440" tIns="45720" rIns="91440" bIns="45720" rtlCol="0" anchor="b">
            <a:normAutofit/>
          </a:bodyPr>
          <a:lstStyle/>
          <a:p>
            <a:r>
              <a:rPr lang="en-US" err="1"/>
              <a:t>Twórca</a:t>
            </a:r>
            <a:r>
              <a:rPr lang="en-US"/>
              <a:t> </a:t>
            </a:r>
            <a:r>
              <a:rPr lang="en-US" err="1"/>
              <a:t>Wydziału</a:t>
            </a:r>
            <a:r>
              <a:rPr lang="en-US"/>
              <a:t> </a:t>
            </a:r>
            <a:r>
              <a:rPr lang="en-US" err="1"/>
              <a:t>Informatyki</a:t>
            </a:r>
            <a:br>
              <a:rPr lang="en-US"/>
            </a:br>
            <a:r>
              <a:rPr lang="en-US" err="1"/>
              <a:t>profesor</a:t>
            </a:r>
            <a:r>
              <a:rPr lang="en-US"/>
              <a:t> Jerzy </a:t>
            </a:r>
            <a:r>
              <a:rPr lang="en-US" err="1"/>
              <a:t>Sołdek</a:t>
            </a:r>
            <a:endParaRPr lang="en-US"/>
          </a:p>
        </p:txBody>
      </p:sp>
      <p:pic>
        <p:nvPicPr>
          <p:cNvPr id="21" name="Obraz 20" descr="Obraz zawierający ubrania, Ludzka twarz, osoba, ukończenie szkoły&#10;&#10;Opis wygenerowany automatycznie">
            <a:extLst>
              <a:ext uri="{FF2B5EF4-FFF2-40B4-BE49-F238E27FC236}">
                <a16:creationId xmlns:a16="http://schemas.microsoft.com/office/drawing/2014/main" id="{A2F905A3-93E2-299D-DD5B-9A3A02CD49CB}"/>
              </a:ext>
            </a:extLst>
          </p:cNvPr>
          <p:cNvPicPr>
            <a:picLocks noChangeAspect="1"/>
          </p:cNvPicPr>
          <p:nvPr/>
        </p:nvPicPr>
        <p:blipFill rotWithShape="1">
          <a:blip r:embed="rId3"/>
          <a:srcRect r="3793" b="1"/>
          <a:stretch/>
        </p:blipFill>
        <p:spPr>
          <a:xfrm>
            <a:off x="449476" y="1892627"/>
            <a:ext cx="3699935" cy="4497938"/>
          </a:xfrm>
          <a:prstGeom prst="rect">
            <a:avLst/>
          </a:prstGeom>
        </p:spPr>
      </p:pic>
      <p:pic>
        <p:nvPicPr>
          <p:cNvPr id="19" name="Obraz 18" descr="Obraz zawierający ukończenie szkoły, osoba, ubrania, Ukończenie szkoły&#10;&#10;Opis wygenerowany automatycznie">
            <a:extLst>
              <a:ext uri="{FF2B5EF4-FFF2-40B4-BE49-F238E27FC236}">
                <a16:creationId xmlns:a16="http://schemas.microsoft.com/office/drawing/2014/main" id="{8207422F-BC56-221A-7842-BE8F34CA4AF2}"/>
              </a:ext>
            </a:extLst>
          </p:cNvPr>
          <p:cNvPicPr>
            <a:picLocks noChangeAspect="1"/>
          </p:cNvPicPr>
          <p:nvPr/>
        </p:nvPicPr>
        <p:blipFill rotWithShape="1">
          <a:blip r:embed="rId4"/>
          <a:srcRect t="11255"/>
          <a:stretch/>
        </p:blipFill>
        <p:spPr>
          <a:xfrm>
            <a:off x="4242170" y="1892627"/>
            <a:ext cx="3699935" cy="4497938"/>
          </a:xfrm>
          <a:prstGeom prst="rect">
            <a:avLst/>
          </a:prstGeom>
        </p:spPr>
      </p:pic>
      <p:sp>
        <p:nvSpPr>
          <p:cNvPr id="3" name="pole tekstowe 2">
            <a:extLst>
              <a:ext uri="{FF2B5EF4-FFF2-40B4-BE49-F238E27FC236}">
                <a16:creationId xmlns:a16="http://schemas.microsoft.com/office/drawing/2014/main" id="{78E9D396-2D82-7AE8-1AAB-7325E5C40B86}"/>
              </a:ext>
            </a:extLst>
          </p:cNvPr>
          <p:cNvSpPr txBox="1"/>
          <p:nvPr/>
        </p:nvSpPr>
        <p:spPr>
          <a:xfrm>
            <a:off x="8263467" y="2424136"/>
            <a:ext cx="3353378" cy="3434663"/>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b="1" dirty="0">
                <a:solidFill>
                  <a:schemeClr val="tx2"/>
                </a:solidFill>
              </a:rPr>
              <a:t>12</a:t>
            </a:r>
            <a:r>
              <a:rPr lang="en-US" b="1" dirty="0">
                <a:solidFill>
                  <a:schemeClr val="tx2"/>
                </a:solidFill>
                <a:effectLst/>
              </a:rPr>
              <a:t> </a:t>
            </a:r>
            <a:r>
              <a:rPr lang="en-US" b="1" dirty="0" err="1">
                <a:solidFill>
                  <a:schemeClr val="tx2"/>
                </a:solidFill>
                <a:effectLst/>
              </a:rPr>
              <a:t>kwietnia</a:t>
            </a:r>
            <a:r>
              <a:rPr lang="en-US" b="1" dirty="0">
                <a:solidFill>
                  <a:schemeClr val="tx2"/>
                </a:solidFill>
                <a:effectLst/>
              </a:rPr>
              <a:t> 2018 </a:t>
            </a:r>
            <a:r>
              <a:rPr lang="en-US" b="1" dirty="0" err="1">
                <a:solidFill>
                  <a:schemeClr val="tx2"/>
                </a:solidFill>
                <a:effectLst/>
              </a:rPr>
              <a:t>roku</a:t>
            </a:r>
            <a:r>
              <a:rPr lang="pl-PL" b="1" dirty="0">
                <a:solidFill>
                  <a:schemeClr val="tx2"/>
                </a:solidFill>
              </a:rPr>
              <a:t> </a:t>
            </a:r>
            <a:r>
              <a:rPr lang="en-US" dirty="0" err="1">
                <a:solidFill>
                  <a:schemeClr val="tx2"/>
                </a:solidFill>
                <a:effectLst/>
              </a:rPr>
              <a:t>Profesor</a:t>
            </a:r>
            <a:r>
              <a:rPr lang="en-US" dirty="0">
                <a:solidFill>
                  <a:schemeClr val="tx2"/>
                </a:solidFill>
                <a:effectLst/>
              </a:rPr>
              <a:t> Jerzy </a:t>
            </a:r>
            <a:r>
              <a:rPr lang="en-US" dirty="0" err="1">
                <a:solidFill>
                  <a:schemeClr val="tx2"/>
                </a:solidFill>
                <a:effectLst/>
              </a:rPr>
              <a:t>Sołdek</a:t>
            </a:r>
            <a:r>
              <a:rPr lang="en-US" dirty="0">
                <a:solidFill>
                  <a:schemeClr val="tx2"/>
                </a:solidFill>
                <a:effectLst/>
              </a:rPr>
              <a:t> </a:t>
            </a:r>
            <a:r>
              <a:rPr lang="en-US" dirty="0" err="1">
                <a:solidFill>
                  <a:schemeClr val="tx2"/>
                </a:solidFill>
                <a:effectLst/>
              </a:rPr>
              <a:t>otrzymał</a:t>
            </a:r>
            <a:r>
              <a:rPr lang="en-US" dirty="0">
                <a:solidFill>
                  <a:schemeClr val="tx2"/>
                </a:solidFill>
                <a:effectLst/>
              </a:rPr>
              <a:t> </a:t>
            </a:r>
            <a:r>
              <a:rPr lang="en-US" dirty="0" err="1">
                <a:solidFill>
                  <a:schemeClr val="tx2"/>
                </a:solidFill>
                <a:effectLst/>
              </a:rPr>
              <a:t>tytuł</a:t>
            </a:r>
            <a:r>
              <a:rPr lang="en-US" dirty="0">
                <a:solidFill>
                  <a:schemeClr val="tx2"/>
                </a:solidFill>
                <a:effectLst/>
              </a:rPr>
              <a:t> </a:t>
            </a:r>
            <a:r>
              <a:rPr lang="en-US" dirty="0" err="1">
                <a:solidFill>
                  <a:schemeClr val="tx2"/>
                </a:solidFill>
                <a:effectLst/>
              </a:rPr>
              <a:t>i</a:t>
            </a:r>
            <a:r>
              <a:rPr lang="en-US" dirty="0">
                <a:solidFill>
                  <a:schemeClr val="tx2"/>
                </a:solidFill>
                <a:effectLst/>
              </a:rPr>
              <a:t> </a:t>
            </a:r>
            <a:r>
              <a:rPr lang="en-US" dirty="0" err="1">
                <a:solidFill>
                  <a:schemeClr val="tx2"/>
                </a:solidFill>
                <a:effectLst/>
              </a:rPr>
              <a:t>godność</a:t>
            </a:r>
            <a:r>
              <a:rPr lang="en-US" dirty="0">
                <a:solidFill>
                  <a:schemeClr val="tx2"/>
                </a:solidFill>
                <a:effectLst/>
              </a:rPr>
              <a:t> </a:t>
            </a:r>
            <a:r>
              <a:rPr lang="en-US" dirty="0" err="1">
                <a:solidFill>
                  <a:schemeClr val="tx2"/>
                </a:solidFill>
                <a:effectLst/>
              </a:rPr>
              <a:t>Doktora</a:t>
            </a:r>
            <a:r>
              <a:rPr lang="en-US" dirty="0">
                <a:solidFill>
                  <a:schemeClr val="tx2"/>
                </a:solidFill>
                <a:effectLst/>
              </a:rPr>
              <a:t> Honoris Causa </a:t>
            </a:r>
            <a:r>
              <a:rPr lang="en-US" dirty="0" err="1">
                <a:solidFill>
                  <a:schemeClr val="tx2"/>
                </a:solidFill>
                <a:effectLst/>
              </a:rPr>
              <a:t>Zachodniopomorskiego</a:t>
            </a:r>
            <a:r>
              <a:rPr lang="en-US" dirty="0">
                <a:solidFill>
                  <a:schemeClr val="tx2"/>
                </a:solidFill>
                <a:effectLst/>
              </a:rPr>
              <a:t> </a:t>
            </a:r>
            <a:r>
              <a:rPr lang="en-US" dirty="0" err="1">
                <a:solidFill>
                  <a:schemeClr val="tx2"/>
                </a:solidFill>
                <a:effectLst/>
              </a:rPr>
              <a:t>Uniwersytetu</a:t>
            </a:r>
            <a:r>
              <a:rPr lang="en-US" dirty="0">
                <a:solidFill>
                  <a:schemeClr val="tx2"/>
                </a:solidFill>
                <a:effectLst/>
              </a:rPr>
              <a:t> </a:t>
            </a:r>
            <a:r>
              <a:rPr lang="en-US" dirty="0" err="1">
                <a:solidFill>
                  <a:schemeClr val="tx2"/>
                </a:solidFill>
                <a:effectLst/>
              </a:rPr>
              <a:t>Technologicznego</a:t>
            </a:r>
            <a:br>
              <a:rPr lang="en-US" dirty="0">
                <a:solidFill>
                  <a:schemeClr val="tx2"/>
                </a:solidFill>
                <a:effectLst/>
              </a:rPr>
            </a:br>
            <a:r>
              <a:rPr lang="en-US" dirty="0">
                <a:solidFill>
                  <a:schemeClr val="tx2"/>
                </a:solidFill>
                <a:effectLst/>
              </a:rPr>
              <a:t>w </a:t>
            </a:r>
            <a:r>
              <a:rPr lang="en-US" dirty="0" err="1">
                <a:solidFill>
                  <a:schemeClr val="tx2"/>
                </a:solidFill>
                <a:effectLst/>
              </a:rPr>
              <a:t>Szczecinie</a:t>
            </a:r>
            <a:endParaRPr lang="en-US" dirty="0">
              <a:solidFill>
                <a:schemeClr val="tx2"/>
              </a:solidFill>
            </a:endParaRPr>
          </a:p>
        </p:txBody>
      </p:sp>
    </p:spTree>
    <p:extLst>
      <p:ext uri="{BB962C8B-B14F-4D97-AF65-F5344CB8AC3E}">
        <p14:creationId xmlns:p14="http://schemas.microsoft.com/office/powerpoint/2010/main" val="2717951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 name="Rectangle 106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77" name="Rectangle 106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78" name="Rectangle 106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79" name="Rectangle 106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useBgFill="1">
        <p:nvSpPr>
          <p:cNvPr id="1080" name="Rectangle 106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statnie posiedzenie Rady Wydziału Informatyki">
            <a:extLst>
              <a:ext uri="{FF2B5EF4-FFF2-40B4-BE49-F238E27FC236}">
                <a16:creationId xmlns:a16="http://schemas.microsoft.com/office/drawing/2014/main" id="{6715B5F1-AD17-C07E-D7BD-7116DB47B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3" r="298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81" name="Group 107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082" name="Rectangle 107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0BACC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83" name="Rectangle 107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0BACC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74" name="Rectangle 107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0BACC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sp>
        <p:nvSpPr>
          <p:cNvPr id="1076" name="Rectangle 107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 name="Tytuł 1"/>
          <p:cNvSpPr>
            <a:spLocks noGrp="1"/>
          </p:cNvSpPr>
          <p:nvPr>
            <p:ph type="title"/>
          </p:nvPr>
        </p:nvSpPr>
        <p:spPr>
          <a:xfrm>
            <a:off x="581191" y="4572000"/>
            <a:ext cx="10993549" cy="895244"/>
          </a:xfrm>
        </p:spPr>
        <p:txBody>
          <a:bodyPr vert="horz" lIns="91440" tIns="45720" rIns="91440" bIns="45720" rtlCol="0" anchor="b">
            <a:normAutofit/>
          </a:bodyPr>
          <a:lstStyle/>
          <a:p>
            <a:pPr algn="l">
              <a:lnSpc>
                <a:spcPct val="90000"/>
              </a:lnSpc>
            </a:pPr>
            <a:r>
              <a:rPr lang="en-US" sz="3100" err="1"/>
              <a:t>Ostatnie</a:t>
            </a:r>
            <a:r>
              <a:rPr lang="en-US" sz="3100"/>
              <a:t> </a:t>
            </a:r>
            <a:r>
              <a:rPr lang="en-US" sz="3100" err="1"/>
              <a:t>posiedzenie</a:t>
            </a:r>
            <a:r>
              <a:rPr lang="en-US" sz="3100"/>
              <a:t> Rady </a:t>
            </a:r>
            <a:r>
              <a:rPr lang="en-US" sz="3100" err="1"/>
              <a:t>Wydziału</a:t>
            </a:r>
            <a:r>
              <a:rPr lang="en-US" sz="3100"/>
              <a:t> </a:t>
            </a:r>
            <a:r>
              <a:rPr lang="en-US" sz="3100" err="1"/>
              <a:t>Informatyki</a:t>
            </a:r>
            <a:endParaRPr lang="en-US" sz="3100"/>
          </a:p>
        </p:txBody>
      </p:sp>
      <p:sp>
        <p:nvSpPr>
          <p:cNvPr id="4" name="pole tekstowe 3">
            <a:extLst>
              <a:ext uri="{FF2B5EF4-FFF2-40B4-BE49-F238E27FC236}">
                <a16:creationId xmlns:a16="http://schemas.microsoft.com/office/drawing/2014/main" id="{D9A7EF57-1331-D75C-C45D-4A1AB52A505A}"/>
              </a:ext>
            </a:extLst>
          </p:cNvPr>
          <p:cNvSpPr txBox="1"/>
          <p:nvPr/>
        </p:nvSpPr>
        <p:spPr>
          <a:xfrm>
            <a:off x="600046" y="5467246"/>
            <a:ext cx="4019086" cy="484822"/>
          </a:xfrm>
          <a:prstGeom prst="rect">
            <a:avLst/>
          </a:prstGeom>
        </p:spPr>
        <p:txBody>
          <a:bodyPr vert="horz" lIns="91440" tIns="45720" rIns="91440" bIns="45720" rtlCol="0" anchor="t">
            <a:normAutofit/>
          </a:bodyPr>
          <a:lstStyle/>
          <a:p>
            <a:pPr>
              <a:spcBef>
                <a:spcPct val="20000"/>
              </a:spcBef>
              <a:spcAft>
                <a:spcPts val="600"/>
              </a:spcAft>
              <a:buClr>
                <a:schemeClr val="accent2"/>
              </a:buClr>
              <a:buSzPct val="92000"/>
            </a:pPr>
            <a:r>
              <a:rPr lang="pl-PL" sz="2000" cap="all">
                <a:solidFill>
                  <a:schemeClr val="bg1"/>
                </a:solidFill>
                <a:latin typeface="+mj-lt"/>
                <a:ea typeface="+mj-ea"/>
                <a:cs typeface="+mj-cs"/>
              </a:rPr>
              <a:t>2</a:t>
            </a:r>
            <a:r>
              <a:rPr lang="en-US" sz="2000" cap="all">
                <a:solidFill>
                  <a:schemeClr val="bg1"/>
                </a:solidFill>
                <a:latin typeface="+mj-lt"/>
                <a:ea typeface="+mj-ea"/>
                <a:cs typeface="+mj-cs"/>
              </a:rPr>
              <a:t>4 </a:t>
            </a:r>
            <a:r>
              <a:rPr lang="en-US" sz="2000" cap="all" err="1">
                <a:solidFill>
                  <a:schemeClr val="bg1"/>
                </a:solidFill>
                <a:latin typeface="+mj-lt"/>
                <a:ea typeface="+mj-ea"/>
                <a:cs typeface="+mj-cs"/>
              </a:rPr>
              <a:t>września</a:t>
            </a:r>
            <a:r>
              <a:rPr lang="en-US" sz="2000" cap="all">
                <a:solidFill>
                  <a:schemeClr val="bg1"/>
                </a:solidFill>
                <a:latin typeface="+mj-lt"/>
                <a:ea typeface="+mj-ea"/>
                <a:cs typeface="+mj-cs"/>
              </a:rPr>
              <a:t> 2019 </a:t>
            </a:r>
            <a:r>
              <a:rPr lang="en-US" sz="2000" cap="all" err="1">
                <a:solidFill>
                  <a:schemeClr val="bg1"/>
                </a:solidFill>
                <a:latin typeface="+mj-lt"/>
                <a:ea typeface="+mj-ea"/>
                <a:cs typeface="+mj-cs"/>
              </a:rPr>
              <a:t>rok</a:t>
            </a:r>
            <a:r>
              <a:rPr lang="pl-PL" sz="2000" cap="all">
                <a:solidFill>
                  <a:schemeClr val="bg1"/>
                </a:solidFill>
                <a:latin typeface="+mj-lt"/>
                <a:ea typeface="+mj-ea"/>
                <a:cs typeface="+mj-cs"/>
              </a:rPr>
              <a:t>u</a:t>
            </a:r>
            <a:endParaRPr lang="en-US" sz="2000" cap="all">
              <a:solidFill>
                <a:schemeClr val="bg1"/>
              </a:solidFill>
              <a:latin typeface="+mj-lt"/>
              <a:ea typeface="+mj-ea"/>
              <a:cs typeface="+mj-cs"/>
            </a:endParaRPr>
          </a:p>
        </p:txBody>
      </p:sp>
    </p:spTree>
    <p:extLst>
      <p:ext uri="{BB962C8B-B14F-4D97-AF65-F5344CB8AC3E}">
        <p14:creationId xmlns:p14="http://schemas.microsoft.com/office/powerpoint/2010/main" val="2094392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19C87D4-42BB-1E12-C97E-463C8992A376}"/>
              </a:ext>
            </a:extLst>
          </p:cNvPr>
          <p:cNvSpPr>
            <a:spLocks noGrp="1"/>
          </p:cNvSpPr>
          <p:nvPr>
            <p:ph type="title"/>
          </p:nvPr>
        </p:nvSpPr>
        <p:spPr>
          <a:xfrm>
            <a:off x="4382724" y="702156"/>
            <a:ext cx="7225075" cy="1013800"/>
          </a:xfrm>
        </p:spPr>
        <p:txBody>
          <a:bodyPr vert="horz" lIns="91440" tIns="45720" rIns="91440" bIns="45720" rtlCol="0" anchor="b">
            <a:normAutofit/>
          </a:bodyPr>
          <a:lstStyle/>
          <a:p>
            <a:pPr algn="l"/>
            <a:r>
              <a:rPr lang="en-US" dirty="0" err="1">
                <a:solidFill>
                  <a:schemeClr val="accent1"/>
                </a:solidFill>
              </a:rPr>
              <a:t>Zawsze</a:t>
            </a:r>
            <a:r>
              <a:rPr lang="en-US" dirty="0">
                <a:solidFill>
                  <a:schemeClr val="accent1"/>
                </a:solidFill>
              </a:rPr>
              <a:t> w </a:t>
            </a:r>
            <a:r>
              <a:rPr lang="en-US" dirty="0" err="1">
                <a:solidFill>
                  <a:schemeClr val="accent1"/>
                </a:solidFill>
              </a:rPr>
              <a:t>naszej</a:t>
            </a:r>
            <a:r>
              <a:rPr lang="en-US" dirty="0">
                <a:solidFill>
                  <a:schemeClr val="accent1"/>
                </a:solidFill>
              </a:rPr>
              <a:t> </a:t>
            </a:r>
            <a:r>
              <a:rPr lang="en-US" dirty="0" err="1">
                <a:solidFill>
                  <a:schemeClr val="accent1"/>
                </a:solidFill>
              </a:rPr>
              <a:t>pamięci</a:t>
            </a:r>
            <a:r>
              <a:rPr lang="en-US" dirty="0">
                <a:solidFill>
                  <a:schemeClr val="accent1"/>
                </a:solidFill>
              </a:rPr>
              <a:t>…</a:t>
            </a:r>
          </a:p>
        </p:txBody>
      </p:sp>
      <p:grpSp>
        <p:nvGrpSpPr>
          <p:cNvPr id="63" name="Group 62">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4" name="Rectangle 63">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65" name="Rectangle 64">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72" name="Rectangle 65">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pic>
        <p:nvPicPr>
          <p:cNvPr id="20" name="Picture 19">
            <a:extLst>
              <a:ext uri="{FF2B5EF4-FFF2-40B4-BE49-F238E27FC236}">
                <a16:creationId xmlns:a16="http://schemas.microsoft.com/office/drawing/2014/main" id="{A0908472-8652-F940-66C1-15EF6929D629}"/>
              </a:ext>
            </a:extLst>
          </p:cNvPr>
          <p:cNvPicPr>
            <a:picLocks noChangeAspect="1"/>
          </p:cNvPicPr>
          <p:nvPr/>
        </p:nvPicPr>
        <p:blipFill rotWithShape="1">
          <a:blip r:embed="rId2"/>
          <a:srcRect l="32064" r="32064"/>
          <a:stretch/>
        </p:blipFill>
        <p:spPr>
          <a:xfrm>
            <a:off x="448732" y="600075"/>
            <a:ext cx="3683001" cy="5775325"/>
          </a:xfrm>
          <a:prstGeom prst="rect">
            <a:avLst/>
          </a:prstGeom>
        </p:spPr>
      </p:pic>
      <p:sp>
        <p:nvSpPr>
          <p:cNvPr id="8" name="pole tekstowe 7">
            <a:extLst>
              <a:ext uri="{FF2B5EF4-FFF2-40B4-BE49-F238E27FC236}">
                <a16:creationId xmlns:a16="http://schemas.microsoft.com/office/drawing/2014/main" id="{2FCD2B5C-B353-84E2-45C2-E4C64BC2AFAC}"/>
              </a:ext>
            </a:extLst>
          </p:cNvPr>
          <p:cNvSpPr txBox="1"/>
          <p:nvPr/>
        </p:nvSpPr>
        <p:spPr>
          <a:xfrm>
            <a:off x="4382726" y="2066448"/>
            <a:ext cx="3470954" cy="3041969"/>
          </a:xfrm>
          <a:prstGeom prst="rect">
            <a:avLst/>
          </a:prstGeom>
        </p:spPr>
        <p:txBody>
          <a:bodyPr vert="horz" lIns="91440" tIns="45720" rIns="91440" bIns="45720" rtlCol="0" anchor="ctr">
            <a:normAutofit/>
          </a:bodyPr>
          <a:lstStyle/>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en-US" sz="1600" dirty="0">
                <a:solidFill>
                  <a:schemeClr val="tx2"/>
                </a:solidFill>
              </a:rPr>
              <a:t>prof. </a:t>
            </a:r>
            <a:r>
              <a:rPr lang="en-US" sz="1600" dirty="0" err="1">
                <a:solidFill>
                  <a:schemeClr val="tx2"/>
                </a:solidFill>
              </a:rPr>
              <a:t>dr</a:t>
            </a:r>
            <a:r>
              <a:rPr lang="en-US" sz="1600" dirty="0">
                <a:solidFill>
                  <a:schemeClr val="tx2"/>
                </a:solidFill>
              </a:rPr>
              <a:t> hab. </a:t>
            </a:r>
            <a:r>
              <a:rPr lang="en-US" sz="1600" dirty="0" err="1">
                <a:solidFill>
                  <a:schemeClr val="tx2"/>
                </a:solidFill>
              </a:rPr>
              <a:t>inż</a:t>
            </a:r>
            <a:r>
              <a:rPr lang="en-US" sz="1600" dirty="0">
                <a:solidFill>
                  <a:schemeClr val="tx2"/>
                </a:solidFill>
              </a:rPr>
              <a:t>. </a:t>
            </a:r>
            <a:r>
              <a:rPr lang="en-US" sz="1600" dirty="0" err="1">
                <a:solidFill>
                  <a:schemeClr val="tx2"/>
                </a:solidFill>
              </a:rPr>
              <a:t>Włodzimierz</a:t>
            </a:r>
            <a:r>
              <a:rPr lang="en-US" sz="1600" dirty="0">
                <a:solidFill>
                  <a:schemeClr val="tx2"/>
                </a:solidFill>
              </a:rPr>
              <a:t> Bielecki</a:t>
            </a: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en-US" sz="1600" dirty="0">
                <a:solidFill>
                  <a:schemeClr val="tx2"/>
                </a:solidFill>
              </a:rPr>
              <a:t>prof. </a:t>
            </a:r>
            <a:r>
              <a:rPr lang="en-US" sz="1600" dirty="0" err="1">
                <a:solidFill>
                  <a:schemeClr val="tx2"/>
                </a:solidFill>
              </a:rPr>
              <a:t>dr</a:t>
            </a:r>
            <a:r>
              <a:rPr lang="en-US" sz="1600" dirty="0">
                <a:solidFill>
                  <a:schemeClr val="tx2"/>
                </a:solidFill>
              </a:rPr>
              <a:t> hab. </a:t>
            </a:r>
            <a:r>
              <a:rPr lang="en-US" sz="1600" dirty="0" err="1">
                <a:solidFill>
                  <a:schemeClr val="tx2"/>
                </a:solidFill>
              </a:rPr>
              <a:t>inż</a:t>
            </a:r>
            <a:r>
              <a:rPr lang="en-US" sz="1600" dirty="0">
                <a:solidFill>
                  <a:schemeClr val="tx2"/>
                </a:solidFill>
              </a:rPr>
              <a:t>. </a:t>
            </a:r>
            <a:r>
              <a:rPr lang="en-US" sz="1600" dirty="0" err="1">
                <a:solidFill>
                  <a:schemeClr val="tx2"/>
                </a:solidFill>
              </a:rPr>
              <a:t>Ryszard</a:t>
            </a:r>
            <a:r>
              <a:rPr lang="en-US" sz="1600" dirty="0">
                <a:solidFill>
                  <a:schemeClr val="tx2"/>
                </a:solidFill>
              </a:rPr>
              <a:t> </a:t>
            </a:r>
            <a:r>
              <a:rPr lang="en-US" sz="1600" dirty="0" err="1">
                <a:solidFill>
                  <a:schemeClr val="tx2"/>
                </a:solidFill>
              </a:rPr>
              <a:t>Budziński</a:t>
            </a:r>
            <a:endParaRPr lang="en-US" sz="1600" dirty="0">
              <a:solidFill>
                <a:schemeClr val="tx2"/>
              </a:solidFill>
            </a:endParaRP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en-US" sz="1600" dirty="0">
                <a:solidFill>
                  <a:schemeClr val="tx2"/>
                </a:solidFill>
              </a:rPr>
              <a:t>prof. </a:t>
            </a:r>
            <a:r>
              <a:rPr lang="en-US" sz="1600" dirty="0" err="1">
                <a:solidFill>
                  <a:schemeClr val="tx2"/>
                </a:solidFill>
              </a:rPr>
              <a:t>dr</a:t>
            </a:r>
            <a:r>
              <a:rPr lang="en-US" sz="1600" dirty="0">
                <a:solidFill>
                  <a:schemeClr val="tx2"/>
                </a:solidFill>
              </a:rPr>
              <a:t> hab. Bogdan </a:t>
            </a:r>
            <a:r>
              <a:rPr lang="en-US" sz="1600" dirty="0" err="1">
                <a:solidFill>
                  <a:schemeClr val="tx2"/>
                </a:solidFill>
              </a:rPr>
              <a:t>Krawiec</a:t>
            </a:r>
            <a:endParaRPr lang="en-US" sz="1600" dirty="0">
              <a:solidFill>
                <a:schemeClr val="tx2"/>
              </a:solidFill>
            </a:endParaRP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en-US" sz="1600" dirty="0">
                <a:solidFill>
                  <a:schemeClr val="tx2"/>
                </a:solidFill>
              </a:rPr>
              <a:t>prof. </a:t>
            </a:r>
            <a:r>
              <a:rPr lang="en-US" sz="1600" dirty="0" err="1">
                <a:solidFill>
                  <a:schemeClr val="tx2"/>
                </a:solidFill>
              </a:rPr>
              <a:t>dr</a:t>
            </a:r>
            <a:r>
              <a:rPr lang="en-US" sz="1600" dirty="0">
                <a:solidFill>
                  <a:schemeClr val="tx2"/>
                </a:solidFill>
              </a:rPr>
              <a:t> hab. </a:t>
            </a:r>
            <a:r>
              <a:rPr lang="en-US" sz="1600" dirty="0" err="1">
                <a:solidFill>
                  <a:schemeClr val="tx2"/>
                </a:solidFill>
              </a:rPr>
              <a:t>inż</a:t>
            </a:r>
            <a:r>
              <a:rPr lang="en-US" sz="1600" dirty="0">
                <a:solidFill>
                  <a:schemeClr val="tx2"/>
                </a:solidFill>
              </a:rPr>
              <a:t>. </a:t>
            </a:r>
            <a:r>
              <a:rPr lang="en-US" sz="1600" dirty="0" err="1">
                <a:solidFill>
                  <a:schemeClr val="tx2"/>
                </a:solidFill>
              </a:rPr>
              <a:t>Włodzimierz</a:t>
            </a:r>
            <a:r>
              <a:rPr lang="en-US" sz="1600" dirty="0">
                <a:solidFill>
                  <a:schemeClr val="tx2"/>
                </a:solidFill>
              </a:rPr>
              <a:t> </a:t>
            </a:r>
            <a:r>
              <a:rPr lang="en-US" sz="1600" dirty="0" err="1">
                <a:solidFill>
                  <a:schemeClr val="tx2"/>
                </a:solidFill>
              </a:rPr>
              <a:t>Moisiejew</a:t>
            </a:r>
            <a:endParaRPr lang="en-US" sz="1600" dirty="0">
              <a:solidFill>
                <a:schemeClr val="tx2"/>
              </a:solidFill>
            </a:endParaRP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en-US" sz="1600" dirty="0">
                <a:solidFill>
                  <a:schemeClr val="tx2"/>
                </a:solidFill>
              </a:rPr>
              <a:t>prof. </a:t>
            </a:r>
            <a:r>
              <a:rPr lang="en-US" sz="1600" dirty="0" err="1">
                <a:solidFill>
                  <a:schemeClr val="tx2"/>
                </a:solidFill>
              </a:rPr>
              <a:t>dr</a:t>
            </a:r>
            <a:r>
              <a:rPr lang="en-US" sz="1600" dirty="0">
                <a:solidFill>
                  <a:schemeClr val="tx2"/>
                </a:solidFill>
              </a:rPr>
              <a:t> hab. </a:t>
            </a:r>
            <a:r>
              <a:rPr lang="en-US" sz="1600" dirty="0" err="1">
                <a:solidFill>
                  <a:schemeClr val="tx2"/>
                </a:solidFill>
              </a:rPr>
              <a:t>inż</a:t>
            </a:r>
            <a:r>
              <a:rPr lang="en-US" sz="1600" dirty="0">
                <a:solidFill>
                  <a:schemeClr val="tx2"/>
                </a:solidFill>
              </a:rPr>
              <a:t>. Aleksander </a:t>
            </a:r>
            <a:r>
              <a:rPr lang="en-US" sz="1600" dirty="0" err="1">
                <a:solidFill>
                  <a:schemeClr val="tx2"/>
                </a:solidFill>
              </a:rPr>
              <a:t>Mursajew</a:t>
            </a:r>
            <a:endParaRPr lang="en-US" sz="1600" dirty="0">
              <a:solidFill>
                <a:schemeClr val="tx2"/>
              </a:solidFill>
            </a:endParaRP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en-US" sz="1600" dirty="0">
                <a:solidFill>
                  <a:schemeClr val="tx2"/>
                </a:solidFill>
              </a:rPr>
              <a:t>prof. </a:t>
            </a:r>
            <a:r>
              <a:rPr lang="en-US" sz="1600" dirty="0" err="1">
                <a:solidFill>
                  <a:schemeClr val="tx2"/>
                </a:solidFill>
              </a:rPr>
              <a:t>dr</a:t>
            </a:r>
            <a:r>
              <a:rPr lang="en-US" sz="1600" dirty="0">
                <a:solidFill>
                  <a:schemeClr val="tx2"/>
                </a:solidFill>
              </a:rPr>
              <a:t> hab. Antoni Nowakowski</a:t>
            </a: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en-US" sz="1600" dirty="0">
                <a:solidFill>
                  <a:schemeClr val="tx2"/>
                </a:solidFill>
              </a:rPr>
              <a:t>prof. </a:t>
            </a:r>
            <a:r>
              <a:rPr lang="en-US" sz="1600" dirty="0" err="1">
                <a:solidFill>
                  <a:schemeClr val="tx2"/>
                </a:solidFill>
              </a:rPr>
              <a:t>dr</a:t>
            </a:r>
            <a:r>
              <a:rPr lang="en-US" sz="1600" dirty="0">
                <a:solidFill>
                  <a:schemeClr val="tx2"/>
                </a:solidFill>
              </a:rPr>
              <a:t> hab. </a:t>
            </a:r>
            <a:r>
              <a:rPr lang="en-US" sz="1600" dirty="0" err="1">
                <a:solidFill>
                  <a:schemeClr val="tx2"/>
                </a:solidFill>
              </a:rPr>
              <a:t>inż</a:t>
            </a:r>
            <a:r>
              <a:rPr lang="en-US" sz="1600" dirty="0">
                <a:solidFill>
                  <a:schemeClr val="tx2"/>
                </a:solidFill>
              </a:rPr>
              <a:t>. </a:t>
            </a:r>
            <a:r>
              <a:rPr lang="en-US" sz="1600" dirty="0" err="1">
                <a:solidFill>
                  <a:schemeClr val="tx2"/>
                </a:solidFill>
              </a:rPr>
              <a:t>Orest</a:t>
            </a:r>
            <a:r>
              <a:rPr lang="en-US" sz="1600" dirty="0">
                <a:solidFill>
                  <a:schemeClr val="tx2"/>
                </a:solidFill>
              </a:rPr>
              <a:t> </a:t>
            </a:r>
            <a:r>
              <a:rPr lang="en-US" sz="1600" dirty="0" err="1">
                <a:solidFill>
                  <a:schemeClr val="tx2"/>
                </a:solidFill>
              </a:rPr>
              <a:t>Popow</a:t>
            </a:r>
            <a:endParaRPr lang="en-US" sz="1600" dirty="0">
              <a:solidFill>
                <a:schemeClr val="tx2"/>
              </a:solidFill>
            </a:endParaRPr>
          </a:p>
        </p:txBody>
      </p:sp>
      <p:sp>
        <p:nvSpPr>
          <p:cNvPr id="23" name="pole tekstowe 22">
            <a:extLst>
              <a:ext uri="{FF2B5EF4-FFF2-40B4-BE49-F238E27FC236}">
                <a16:creationId xmlns:a16="http://schemas.microsoft.com/office/drawing/2014/main" id="{F9D63868-2C98-8C35-5AE4-38959762E8F8}"/>
              </a:ext>
            </a:extLst>
          </p:cNvPr>
          <p:cNvSpPr txBox="1"/>
          <p:nvPr/>
        </p:nvSpPr>
        <p:spPr>
          <a:xfrm>
            <a:off x="8349157" y="3335495"/>
            <a:ext cx="3129939" cy="3096232"/>
          </a:xfrm>
          <a:prstGeom prst="rect">
            <a:avLst/>
          </a:prstGeom>
          <a:noFill/>
        </p:spPr>
        <p:txBody>
          <a:bodyPr wrap="square">
            <a:spAutoFit/>
          </a:bodyPr>
          <a:lstStyle/>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dr inż. Bogdan Olech</a:t>
            </a: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dr inż. Zbigniew </a:t>
            </a:r>
            <a:r>
              <a:rPr lang="pl-PL" sz="1600" dirty="0" err="1">
                <a:solidFill>
                  <a:schemeClr val="tx2"/>
                </a:solidFill>
              </a:rPr>
              <a:t>Rudak</a:t>
            </a:r>
            <a:endParaRPr lang="pl-PL" sz="1600" dirty="0">
              <a:solidFill>
                <a:schemeClr val="tx2"/>
              </a:solidFill>
            </a:endParaRP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dr Ireneusz Szydłowski</a:t>
            </a: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mgr Danuta Bień</a:t>
            </a: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mgr inż. Jerzy Starczewski</a:t>
            </a: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Jarosław Olczyk</a:t>
            </a: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Regina </a:t>
            </a:r>
            <a:r>
              <a:rPr lang="pl-PL" sz="1600" dirty="0" err="1">
                <a:solidFill>
                  <a:schemeClr val="tx2"/>
                </a:solidFill>
              </a:rPr>
              <a:t>Dittman</a:t>
            </a:r>
            <a:endParaRPr lang="pl-PL" sz="1600" dirty="0">
              <a:solidFill>
                <a:schemeClr val="tx2"/>
              </a:solidFill>
            </a:endParaRP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Jolanta </a:t>
            </a:r>
            <a:r>
              <a:rPr lang="pl-PL" sz="1600" dirty="0" err="1">
                <a:solidFill>
                  <a:schemeClr val="tx2"/>
                </a:solidFill>
              </a:rPr>
              <a:t>Drobczyńska</a:t>
            </a:r>
            <a:endParaRPr lang="pl-PL" sz="1600" dirty="0">
              <a:solidFill>
                <a:schemeClr val="tx2"/>
              </a:solidFill>
            </a:endParaRPr>
          </a:p>
          <a:p>
            <a:pPr marL="355600" indent="-355600">
              <a:lnSpc>
                <a:spcPct val="90000"/>
              </a:lnSpc>
              <a:spcBef>
                <a:spcPct val="20000"/>
              </a:spcBef>
              <a:spcAft>
                <a:spcPts val="600"/>
              </a:spcAft>
              <a:buClr>
                <a:schemeClr val="accent2"/>
              </a:buClr>
              <a:buSzPct val="92000"/>
              <a:buFont typeface="Wingdings 2" panose="05020102010507070707" pitchFamily="18" charset="2"/>
              <a:buChar char=""/>
            </a:pPr>
            <a:r>
              <a:rPr lang="pl-PL" sz="1600" dirty="0">
                <a:solidFill>
                  <a:schemeClr val="tx2"/>
                </a:solidFill>
              </a:rPr>
              <a:t>Andrzej Jędrzejczak</a:t>
            </a:r>
          </a:p>
        </p:txBody>
      </p:sp>
    </p:spTree>
    <p:extLst>
      <p:ext uri="{BB962C8B-B14F-4D97-AF65-F5344CB8AC3E}">
        <p14:creationId xmlns:p14="http://schemas.microsoft.com/office/powerpoint/2010/main" val="1879620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056572-ED82-4DD7-B52A-68EA405A158B}"/>
              </a:ext>
            </a:extLst>
          </p:cNvPr>
          <p:cNvSpPr>
            <a:spLocks noGrp="1"/>
          </p:cNvSpPr>
          <p:nvPr>
            <p:ph type="title"/>
          </p:nvPr>
        </p:nvSpPr>
        <p:spPr/>
        <p:txBody>
          <a:bodyPr/>
          <a:lstStyle/>
          <a:p>
            <a:pPr algn="r"/>
            <a:r>
              <a:rPr lang="pl-PL"/>
              <a:t>		wydział informatyki dzisiaj …</a:t>
            </a:r>
          </a:p>
        </p:txBody>
      </p:sp>
      <p:sp>
        <p:nvSpPr>
          <p:cNvPr id="7" name="pole tekstowe 6">
            <a:extLst>
              <a:ext uri="{FF2B5EF4-FFF2-40B4-BE49-F238E27FC236}">
                <a16:creationId xmlns:a16="http://schemas.microsoft.com/office/drawing/2014/main" id="{13310233-3858-4A18-A653-46E1C45058EA}"/>
              </a:ext>
            </a:extLst>
          </p:cNvPr>
          <p:cNvSpPr txBox="1"/>
          <p:nvPr/>
        </p:nvSpPr>
        <p:spPr>
          <a:xfrm>
            <a:off x="693113" y="3509470"/>
            <a:ext cx="2699584" cy="923330"/>
          </a:xfrm>
          <a:prstGeom prst="rect">
            <a:avLst/>
          </a:prstGeom>
          <a:noFill/>
        </p:spPr>
        <p:txBody>
          <a:bodyPr wrap="square" lIns="91440" tIns="45720" rIns="91440" bIns="45720" rtlCol="0" anchor="t">
            <a:spAutoFit/>
          </a:bodyPr>
          <a:lstStyle/>
          <a:p>
            <a:pPr algn="ctr"/>
            <a:r>
              <a:rPr lang="pl-PL" b="1"/>
              <a:t>94</a:t>
            </a:r>
            <a:r>
              <a:rPr lang="pl-PL"/>
              <a:t> pracowników naukowych i dydaktycznych</a:t>
            </a:r>
          </a:p>
        </p:txBody>
      </p:sp>
      <p:sp>
        <p:nvSpPr>
          <p:cNvPr id="9" name="pole tekstowe 8">
            <a:extLst>
              <a:ext uri="{FF2B5EF4-FFF2-40B4-BE49-F238E27FC236}">
                <a16:creationId xmlns:a16="http://schemas.microsoft.com/office/drawing/2014/main" id="{7E1B9A68-9C8D-4CAA-9F22-533CA607509B}"/>
              </a:ext>
            </a:extLst>
          </p:cNvPr>
          <p:cNvSpPr txBox="1"/>
          <p:nvPr/>
        </p:nvSpPr>
        <p:spPr>
          <a:xfrm>
            <a:off x="4870128" y="3555517"/>
            <a:ext cx="2384848" cy="369332"/>
          </a:xfrm>
          <a:prstGeom prst="rect">
            <a:avLst/>
          </a:prstGeom>
          <a:noFill/>
        </p:spPr>
        <p:txBody>
          <a:bodyPr wrap="square" rtlCol="0">
            <a:spAutoFit/>
          </a:bodyPr>
          <a:lstStyle/>
          <a:p>
            <a:pPr algn="ctr"/>
            <a:r>
              <a:rPr lang="pl-PL" b="1" dirty="0"/>
              <a:t>~1100 </a:t>
            </a:r>
            <a:r>
              <a:rPr lang="pl-PL" dirty="0"/>
              <a:t>studentów</a:t>
            </a:r>
          </a:p>
        </p:txBody>
      </p:sp>
      <p:pic>
        <p:nvPicPr>
          <p:cNvPr id="10" name="Grafika 9" descr="Miejscowość">
            <a:extLst>
              <a:ext uri="{FF2B5EF4-FFF2-40B4-BE49-F238E27FC236}">
                <a16:creationId xmlns:a16="http://schemas.microsoft.com/office/drawing/2014/main" id="{B79BA652-7140-42A7-AB18-C574B7E6FB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41731" y="2165364"/>
            <a:ext cx="1178199" cy="1178199"/>
          </a:xfrm>
          <a:prstGeom prst="rect">
            <a:avLst/>
          </a:prstGeom>
        </p:spPr>
      </p:pic>
      <p:sp>
        <p:nvSpPr>
          <p:cNvPr id="12" name="pole tekstowe 11">
            <a:extLst>
              <a:ext uri="{FF2B5EF4-FFF2-40B4-BE49-F238E27FC236}">
                <a16:creationId xmlns:a16="http://schemas.microsoft.com/office/drawing/2014/main" id="{3B68CC56-E5AD-4184-B2AC-E150132A1679}"/>
              </a:ext>
            </a:extLst>
          </p:cNvPr>
          <p:cNvSpPr txBox="1"/>
          <p:nvPr/>
        </p:nvSpPr>
        <p:spPr>
          <a:xfrm>
            <a:off x="8834008" y="3526073"/>
            <a:ext cx="2193645" cy="923330"/>
          </a:xfrm>
          <a:prstGeom prst="rect">
            <a:avLst/>
          </a:prstGeom>
          <a:noFill/>
        </p:spPr>
        <p:txBody>
          <a:bodyPr wrap="square" rtlCol="0">
            <a:spAutoFit/>
          </a:bodyPr>
          <a:lstStyle/>
          <a:p>
            <a:pPr algn="ctr"/>
            <a:r>
              <a:rPr lang="pl-PL"/>
              <a:t>&gt; 9000 m</a:t>
            </a:r>
            <a:r>
              <a:rPr lang="pl-PL" baseline="30000"/>
              <a:t>2                      </a:t>
            </a:r>
            <a:r>
              <a:rPr lang="pl-PL"/>
              <a:t>9 </a:t>
            </a:r>
            <a:r>
              <a:rPr lang="pl-PL" err="1"/>
              <a:t>sal</a:t>
            </a:r>
            <a:r>
              <a:rPr lang="pl-PL"/>
              <a:t> wykładowych </a:t>
            </a:r>
          </a:p>
          <a:p>
            <a:pPr algn="ctr"/>
            <a:r>
              <a:rPr lang="pl-PL"/>
              <a:t>i 30 laboratoryjnych</a:t>
            </a:r>
          </a:p>
        </p:txBody>
      </p:sp>
      <p:pic>
        <p:nvPicPr>
          <p:cNvPr id="17" name="Grafika 16" descr="Komputer">
            <a:extLst>
              <a:ext uri="{FF2B5EF4-FFF2-40B4-BE49-F238E27FC236}">
                <a16:creationId xmlns:a16="http://schemas.microsoft.com/office/drawing/2014/main" id="{4F385744-B856-4F22-8BF3-6447115669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0460" y="4466007"/>
            <a:ext cx="1128900" cy="1128900"/>
          </a:xfrm>
          <a:prstGeom prst="rect">
            <a:avLst/>
          </a:prstGeom>
        </p:spPr>
      </p:pic>
      <p:sp>
        <p:nvSpPr>
          <p:cNvPr id="18" name="pole tekstowe 17">
            <a:extLst>
              <a:ext uri="{FF2B5EF4-FFF2-40B4-BE49-F238E27FC236}">
                <a16:creationId xmlns:a16="http://schemas.microsoft.com/office/drawing/2014/main" id="{32605D71-8ACF-4E06-B659-65808406F0EC}"/>
              </a:ext>
            </a:extLst>
          </p:cNvPr>
          <p:cNvSpPr txBox="1"/>
          <p:nvPr/>
        </p:nvSpPr>
        <p:spPr>
          <a:xfrm>
            <a:off x="1134292" y="5594668"/>
            <a:ext cx="10141237" cy="830997"/>
          </a:xfrm>
          <a:prstGeom prst="rect">
            <a:avLst/>
          </a:prstGeom>
          <a:noFill/>
        </p:spPr>
        <p:txBody>
          <a:bodyPr wrap="square" rtlCol="0">
            <a:spAutoFit/>
          </a:bodyPr>
          <a:lstStyle/>
          <a:p>
            <a:pPr algn="ctr"/>
            <a:r>
              <a:rPr lang="pl-PL" sz="1600"/>
              <a:t>Serwer obliczeniowy HPC 5 PFLOPS, Serwery wirtualizacji </a:t>
            </a:r>
            <a:r>
              <a:rPr lang="pl-PL" sz="1600" err="1"/>
              <a:t>VMware</a:t>
            </a:r>
            <a:r>
              <a:rPr lang="pl-PL" sz="1600"/>
              <a:t> 8.x IBM SR850, Przestrzenie dyskowe ALLFLASH IBM FS5200 150TBi FC, Przestrzenie dyskowe </a:t>
            </a:r>
            <a:r>
              <a:rPr lang="pl-PL" sz="1600" err="1"/>
              <a:t>Hybrid</a:t>
            </a:r>
            <a:r>
              <a:rPr lang="pl-PL" sz="1600"/>
              <a:t> Fujitsu DX200S4 240TB FC, Przełączniki LAN modularne serii ARUBA 5400, System archiwizacji IBM TS4300, Sieć </a:t>
            </a:r>
            <a:r>
              <a:rPr lang="pl-PL" sz="1600" err="1"/>
              <a:t>Fiber</a:t>
            </a:r>
            <a:r>
              <a:rPr lang="pl-PL" sz="1600"/>
              <a:t> Channel z przełącznikami FC IBM SAN24B-6</a:t>
            </a:r>
          </a:p>
        </p:txBody>
      </p:sp>
      <p:pic>
        <p:nvPicPr>
          <p:cNvPr id="20" name="Grafika 19" descr="Dzieci">
            <a:extLst>
              <a:ext uri="{FF2B5EF4-FFF2-40B4-BE49-F238E27FC236}">
                <a16:creationId xmlns:a16="http://schemas.microsoft.com/office/drawing/2014/main" id="{51AD880A-63C7-4181-B5F5-25DEE5A2468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8647"/>
          <a:stretch/>
        </p:blipFill>
        <p:spPr>
          <a:xfrm>
            <a:off x="5146244" y="1964161"/>
            <a:ext cx="1899512" cy="1545309"/>
          </a:xfrm>
          <a:prstGeom prst="rect">
            <a:avLst/>
          </a:prstGeom>
        </p:spPr>
      </p:pic>
      <p:pic>
        <p:nvPicPr>
          <p:cNvPr id="22" name="Grafika 21" descr="Nauczyciel">
            <a:extLst>
              <a:ext uri="{FF2B5EF4-FFF2-40B4-BE49-F238E27FC236}">
                <a16:creationId xmlns:a16="http://schemas.microsoft.com/office/drawing/2014/main" id="{7042E790-22B8-49B9-888B-4383BEA1DF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8997" y="2044469"/>
            <a:ext cx="1667816" cy="1667816"/>
          </a:xfrm>
          <a:prstGeom prst="rect">
            <a:avLst/>
          </a:prstGeom>
        </p:spPr>
      </p:pic>
      <p:pic>
        <p:nvPicPr>
          <p:cNvPr id="13" name="Obraz 12">
            <a:extLst>
              <a:ext uri="{FF2B5EF4-FFF2-40B4-BE49-F238E27FC236}">
                <a16:creationId xmlns:a16="http://schemas.microsoft.com/office/drawing/2014/main" id="{646AC79C-F807-4142-B34B-FA68F1324EE0}"/>
              </a:ext>
            </a:extLst>
          </p:cNvPr>
          <p:cNvPicPr>
            <a:picLocks noChangeAspect="1"/>
          </p:cNvPicPr>
          <p:nvPr/>
        </p:nvPicPr>
        <p:blipFill>
          <a:blip r:embed="rId10"/>
          <a:stretch>
            <a:fillRect/>
          </a:stretch>
        </p:blipFill>
        <p:spPr>
          <a:xfrm>
            <a:off x="581191" y="740094"/>
            <a:ext cx="604843" cy="969086"/>
          </a:xfrm>
          <a:prstGeom prst="rect">
            <a:avLst/>
          </a:prstGeom>
        </p:spPr>
      </p:pic>
    </p:spTree>
    <p:extLst>
      <p:ext uri="{BB962C8B-B14F-4D97-AF65-F5344CB8AC3E}">
        <p14:creationId xmlns:p14="http://schemas.microsoft.com/office/powerpoint/2010/main" val="8473788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 name="Rectangle 108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87" name="Rectangle 108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89" name="Rectangle 108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091" name="Rectangle 1090">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pic>
        <p:nvPicPr>
          <p:cNvPr id="1026" name="Picture 2">
            <a:extLst>
              <a:ext uri="{FF2B5EF4-FFF2-40B4-BE49-F238E27FC236}">
                <a16:creationId xmlns:a16="http://schemas.microsoft.com/office/drawing/2014/main" id="{53A2C789-32FD-4557-87C7-97956DD06F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66" r="3" b="26895"/>
          <a:stretch/>
        </p:blipFill>
        <p:spPr bwMode="auto">
          <a:xfrm>
            <a:off x="20" y="10"/>
            <a:ext cx="4578252" cy="2608947"/>
          </a:xfrm>
          <a:prstGeom prst="rect">
            <a:avLst/>
          </a:prstGeom>
          <a:extLst>
            <a:ext uri="{909E8E84-426E-40DD-AFC4-6F175D3DCCD1}">
              <a14:hiddenFill xmlns:a14="http://schemas.microsoft.com/office/drawing/2010/main">
                <a:solidFill>
                  <a:srgbClr val="FFFFFF"/>
                </a:solidFill>
              </a14:hiddenFill>
            </a:ext>
          </a:extLst>
        </p:spPr>
      </p:pic>
      <p:sp>
        <p:nvSpPr>
          <p:cNvPr id="1093" name="Rectangle 1092">
            <a:extLst>
              <a:ext uri="{FF2B5EF4-FFF2-40B4-BE49-F238E27FC236}">
                <a16:creationId xmlns:a16="http://schemas.microsoft.com/office/drawing/2014/main" id="{DDC52341-BA95-4C2E-88A1-1ADDF3257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4576634" cy="4235946"/>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 name="Tytuł 1">
            <a:extLst>
              <a:ext uri="{FF2B5EF4-FFF2-40B4-BE49-F238E27FC236}">
                <a16:creationId xmlns:a16="http://schemas.microsoft.com/office/drawing/2014/main" id="{D0056572-ED82-4DD7-B52A-68EA405A158B}"/>
              </a:ext>
            </a:extLst>
          </p:cNvPr>
          <p:cNvSpPr>
            <a:spLocks noGrp="1"/>
          </p:cNvSpPr>
          <p:nvPr>
            <p:ph type="title"/>
          </p:nvPr>
        </p:nvSpPr>
        <p:spPr>
          <a:xfrm>
            <a:off x="584200" y="2982638"/>
            <a:ext cx="3657630" cy="897047"/>
          </a:xfrm>
        </p:spPr>
        <p:txBody>
          <a:bodyPr vert="horz" lIns="91440" tIns="45720" rIns="91440" bIns="45720" rtlCol="0" anchor="ctr">
            <a:noAutofit/>
          </a:bodyPr>
          <a:lstStyle/>
          <a:p>
            <a:pPr algn="l">
              <a:lnSpc>
                <a:spcPct val="90000"/>
              </a:lnSpc>
            </a:pPr>
            <a:r>
              <a:rPr lang="en-US" sz="2000" dirty="0" err="1"/>
              <a:t>serwer</a:t>
            </a:r>
            <a:r>
              <a:rPr lang="en-US" sz="2000" dirty="0"/>
              <a:t> </a:t>
            </a:r>
            <a:r>
              <a:rPr lang="en-US" sz="2000" dirty="0" err="1"/>
              <a:t>obliczeniowy</a:t>
            </a:r>
            <a:br>
              <a:rPr lang="en-US" sz="2000" dirty="0"/>
            </a:br>
            <a:r>
              <a:rPr lang="en-US" sz="2000" dirty="0"/>
              <a:t>Supermicro AS-4124GS-TNR</a:t>
            </a:r>
          </a:p>
        </p:txBody>
      </p:sp>
      <p:sp>
        <p:nvSpPr>
          <p:cNvPr id="9" name="pole tekstowe 8">
            <a:extLst>
              <a:ext uri="{FF2B5EF4-FFF2-40B4-BE49-F238E27FC236}">
                <a16:creationId xmlns:a16="http://schemas.microsoft.com/office/drawing/2014/main" id="{C8D6A56D-F809-402B-BA39-5CD3D0D82B48}"/>
              </a:ext>
            </a:extLst>
          </p:cNvPr>
          <p:cNvSpPr txBox="1"/>
          <p:nvPr/>
        </p:nvSpPr>
        <p:spPr>
          <a:xfrm>
            <a:off x="581191" y="4102059"/>
            <a:ext cx="3766873" cy="2273340"/>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accent2"/>
              </a:buClr>
              <a:buSzPct val="92000"/>
            </a:pPr>
            <a:r>
              <a:rPr lang="en-US" dirty="0">
                <a:solidFill>
                  <a:schemeClr val="bg1"/>
                </a:solidFill>
              </a:rPr>
              <a:t>2 </a:t>
            </a:r>
            <a:r>
              <a:rPr lang="en-US" dirty="0" err="1">
                <a:solidFill>
                  <a:schemeClr val="bg1"/>
                </a:solidFill>
              </a:rPr>
              <a:t>procesory</a:t>
            </a:r>
            <a:r>
              <a:rPr lang="en-US" dirty="0">
                <a:solidFill>
                  <a:schemeClr val="bg1"/>
                </a:solidFill>
              </a:rPr>
              <a:t> AMD EPYC 7H12 (seria 7002) </a:t>
            </a:r>
            <a:r>
              <a:rPr lang="en-US" dirty="0" err="1">
                <a:solidFill>
                  <a:schemeClr val="bg1"/>
                </a:solidFill>
              </a:rPr>
              <a:t>oraz</a:t>
            </a:r>
            <a:r>
              <a:rPr lang="en-US" dirty="0">
                <a:solidFill>
                  <a:schemeClr val="bg1"/>
                </a:solidFill>
              </a:rPr>
              <a:t> 4TB </a:t>
            </a:r>
            <a:r>
              <a:rPr lang="en-US" dirty="0" err="1">
                <a:solidFill>
                  <a:schemeClr val="bg1"/>
                </a:solidFill>
              </a:rPr>
              <a:t>pamięci</a:t>
            </a:r>
            <a:r>
              <a:rPr lang="en-US" dirty="0">
                <a:solidFill>
                  <a:schemeClr val="bg1"/>
                </a:solidFill>
              </a:rPr>
              <a:t> RAM. </a:t>
            </a:r>
          </a:p>
          <a:p>
            <a:pPr>
              <a:lnSpc>
                <a:spcPct val="90000"/>
              </a:lnSpc>
              <a:spcBef>
                <a:spcPct val="20000"/>
              </a:spcBef>
              <a:spcAft>
                <a:spcPts val="600"/>
              </a:spcAft>
              <a:buClr>
                <a:schemeClr val="accent2"/>
              </a:buClr>
              <a:buSzPct val="92000"/>
            </a:pPr>
            <a:endParaRPr lang="en-US" dirty="0">
              <a:solidFill>
                <a:schemeClr val="bg1"/>
              </a:solidFill>
            </a:endParaRPr>
          </a:p>
          <a:p>
            <a:pPr>
              <a:lnSpc>
                <a:spcPct val="90000"/>
              </a:lnSpc>
              <a:spcBef>
                <a:spcPct val="20000"/>
              </a:spcBef>
              <a:spcAft>
                <a:spcPts val="600"/>
              </a:spcAft>
              <a:buClr>
                <a:schemeClr val="accent2"/>
              </a:buClr>
              <a:buSzPct val="92000"/>
            </a:pPr>
            <a:r>
              <a:rPr lang="en-US" dirty="0">
                <a:solidFill>
                  <a:schemeClr val="bg1"/>
                </a:solidFill>
              </a:rPr>
              <a:t>W </a:t>
            </a:r>
            <a:r>
              <a:rPr lang="en-US" dirty="0" err="1">
                <a:solidFill>
                  <a:schemeClr val="bg1"/>
                </a:solidFill>
              </a:rPr>
              <a:t>serwerze</a:t>
            </a:r>
            <a:r>
              <a:rPr lang="en-US" dirty="0">
                <a:solidFill>
                  <a:schemeClr val="bg1"/>
                </a:solidFill>
              </a:rPr>
              <a:t> </a:t>
            </a:r>
            <a:r>
              <a:rPr lang="en-US" dirty="0" err="1">
                <a:solidFill>
                  <a:schemeClr val="bg1"/>
                </a:solidFill>
              </a:rPr>
              <a:t>znajduje</a:t>
            </a:r>
            <a:r>
              <a:rPr lang="en-US" dirty="0">
                <a:solidFill>
                  <a:schemeClr val="bg1"/>
                </a:solidFill>
              </a:rPr>
              <a:t> </a:t>
            </a:r>
            <a:r>
              <a:rPr lang="en-US" dirty="0" err="1">
                <a:solidFill>
                  <a:schemeClr val="bg1"/>
                </a:solidFill>
              </a:rPr>
              <a:t>się</a:t>
            </a:r>
            <a:r>
              <a:rPr lang="en-US" dirty="0">
                <a:solidFill>
                  <a:schemeClr val="bg1"/>
                </a:solidFill>
              </a:rPr>
              <a:t> 8 kart </a:t>
            </a:r>
            <a:r>
              <a:rPr lang="en-US" dirty="0" err="1">
                <a:solidFill>
                  <a:schemeClr val="bg1"/>
                </a:solidFill>
              </a:rPr>
              <a:t>graficznych</a:t>
            </a:r>
            <a:r>
              <a:rPr lang="en-US" dirty="0">
                <a:solidFill>
                  <a:schemeClr val="bg1"/>
                </a:solidFill>
              </a:rPr>
              <a:t> NVIDIA A100 Tensor Core 40GB PCIe, </a:t>
            </a:r>
            <a:r>
              <a:rPr lang="en-US" dirty="0" err="1">
                <a:solidFill>
                  <a:schemeClr val="bg1"/>
                </a:solidFill>
              </a:rPr>
              <a:t>które</a:t>
            </a:r>
            <a:r>
              <a:rPr lang="en-US" dirty="0">
                <a:solidFill>
                  <a:schemeClr val="bg1"/>
                </a:solidFill>
              </a:rPr>
              <a:t> </a:t>
            </a:r>
            <a:r>
              <a:rPr lang="en-US" dirty="0" err="1">
                <a:solidFill>
                  <a:schemeClr val="bg1"/>
                </a:solidFill>
              </a:rPr>
              <a:t>razem</a:t>
            </a:r>
            <a:r>
              <a:rPr lang="en-US" dirty="0">
                <a:solidFill>
                  <a:schemeClr val="bg1"/>
                </a:solidFill>
              </a:rPr>
              <a:t> </a:t>
            </a:r>
            <a:r>
              <a:rPr lang="en-US" dirty="0" err="1">
                <a:solidFill>
                  <a:schemeClr val="bg1"/>
                </a:solidFill>
              </a:rPr>
              <a:t>umożliwiają</a:t>
            </a:r>
            <a:r>
              <a:rPr lang="en-US" dirty="0">
                <a:solidFill>
                  <a:schemeClr val="bg1"/>
                </a:solidFill>
              </a:rPr>
              <a:t> </a:t>
            </a:r>
            <a:r>
              <a:rPr lang="en-US" dirty="0" err="1">
                <a:solidFill>
                  <a:schemeClr val="bg1"/>
                </a:solidFill>
              </a:rPr>
              <a:t>uzyskanie</a:t>
            </a:r>
            <a:r>
              <a:rPr lang="en-US" dirty="0">
                <a:solidFill>
                  <a:schemeClr val="bg1"/>
                </a:solidFill>
              </a:rPr>
              <a:t> </a:t>
            </a:r>
            <a:r>
              <a:rPr lang="en-US" dirty="0" err="1">
                <a:solidFill>
                  <a:schemeClr val="bg1"/>
                </a:solidFill>
              </a:rPr>
              <a:t>szybkości</a:t>
            </a:r>
            <a:r>
              <a:rPr lang="en-US" dirty="0">
                <a:solidFill>
                  <a:schemeClr val="bg1"/>
                </a:solidFill>
              </a:rPr>
              <a:t> </a:t>
            </a:r>
            <a:r>
              <a:rPr lang="en-US" dirty="0" err="1">
                <a:solidFill>
                  <a:schemeClr val="bg1"/>
                </a:solidFill>
              </a:rPr>
              <a:t>obliczeń</a:t>
            </a:r>
            <a:r>
              <a:rPr lang="en-US" dirty="0">
                <a:solidFill>
                  <a:schemeClr val="bg1"/>
                </a:solidFill>
              </a:rPr>
              <a:t> GPU </a:t>
            </a:r>
            <a:r>
              <a:rPr lang="en-US" dirty="0" err="1">
                <a:solidFill>
                  <a:schemeClr val="bg1"/>
                </a:solidFill>
              </a:rPr>
              <a:t>rzędu</a:t>
            </a:r>
            <a:r>
              <a:rPr lang="en-US" dirty="0">
                <a:solidFill>
                  <a:schemeClr val="bg1"/>
                </a:solidFill>
              </a:rPr>
              <a:t> 5 PFLOPS </a:t>
            </a:r>
            <a:r>
              <a:rPr lang="pl-PL" dirty="0">
                <a:solidFill>
                  <a:schemeClr val="bg1"/>
                </a:solidFill>
              </a:rPr>
              <a:t>  </a:t>
            </a:r>
            <a:r>
              <a:rPr lang="en-US" dirty="0">
                <a:solidFill>
                  <a:schemeClr val="bg1"/>
                </a:solidFill>
              </a:rPr>
              <a:t>(5 000 000 000 000 000 = 5</a:t>
            </a:r>
            <a:r>
              <a:rPr lang="en-US" dirty="0">
                <a:solidFill>
                  <a:schemeClr val="bg1"/>
                </a:solidFill>
                <a:sym typeface="Symbol" panose="05050102010706020507" pitchFamily="18" charset="2"/>
              </a:rPr>
              <a:t></a:t>
            </a:r>
            <a:r>
              <a:rPr lang="en-US" dirty="0">
                <a:solidFill>
                  <a:schemeClr val="bg1"/>
                </a:solidFill>
              </a:rPr>
              <a:t>10</a:t>
            </a:r>
            <a:r>
              <a:rPr lang="en-US" baseline="30000" dirty="0">
                <a:solidFill>
                  <a:schemeClr val="bg1"/>
                </a:solidFill>
              </a:rPr>
              <a:t>15</a:t>
            </a:r>
            <a:r>
              <a:rPr lang="en-US" dirty="0">
                <a:solidFill>
                  <a:schemeClr val="bg1"/>
                </a:solidFill>
              </a:rPr>
              <a:t> </a:t>
            </a:r>
            <a:r>
              <a:rPr lang="en-US" dirty="0" err="1">
                <a:solidFill>
                  <a:schemeClr val="bg1"/>
                </a:solidFill>
              </a:rPr>
              <a:t>operacji</a:t>
            </a:r>
            <a:r>
              <a:rPr lang="en-US" dirty="0">
                <a:solidFill>
                  <a:schemeClr val="bg1"/>
                </a:solidFill>
              </a:rPr>
              <a:t>/s) </a:t>
            </a:r>
          </a:p>
        </p:txBody>
      </p:sp>
      <p:pic>
        <p:nvPicPr>
          <p:cNvPr id="1028" name="Picture 4" descr="NVIDIA A100">
            <a:extLst>
              <a:ext uri="{FF2B5EF4-FFF2-40B4-BE49-F238E27FC236}">
                <a16:creationId xmlns:a16="http://schemas.microsoft.com/office/drawing/2014/main" id="{47C8382C-2917-416D-AB31-CA5190C6B6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590" r="5405" b="-1"/>
          <a:stretch/>
        </p:blipFill>
        <p:spPr bwMode="auto">
          <a:xfrm>
            <a:off x="4578270" y="10"/>
            <a:ext cx="7613730" cy="6857990"/>
          </a:xfrm>
          <a:prstGeom prst="rect">
            <a:avLst/>
          </a:prstGeom>
          <a:extLst>
            <a:ext uri="{909E8E84-426E-40DD-AFC4-6F175D3DCCD1}">
              <a14:hiddenFill xmlns:a14="http://schemas.microsoft.com/office/drawing/2010/main">
                <a:solidFill>
                  <a:srgbClr val="FFFFFF"/>
                </a:solidFill>
              </a14:hiddenFill>
            </a:ext>
          </a:extLst>
        </p:spPr>
      </p:pic>
      <p:sp>
        <p:nvSpPr>
          <p:cNvPr id="1112" name="Rectangle 1094">
            <a:extLst>
              <a:ext uri="{FF2B5EF4-FFF2-40B4-BE49-F238E27FC236}">
                <a16:creationId xmlns:a16="http://schemas.microsoft.com/office/drawing/2014/main" id="{95594062-6023-48B9-B2FD-5E02DBB60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3" name="Rectangle 1096">
            <a:extLst>
              <a:ext uri="{FF2B5EF4-FFF2-40B4-BE49-F238E27FC236}">
                <a16:creationId xmlns:a16="http://schemas.microsoft.com/office/drawing/2014/main" id="{5B12D500-BEFE-4FDD-8860-6436D357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Tree>
    <p:extLst>
      <p:ext uri="{BB962C8B-B14F-4D97-AF65-F5344CB8AC3E}">
        <p14:creationId xmlns:p14="http://schemas.microsoft.com/office/powerpoint/2010/main" val="2884498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056572-ED82-4DD7-B52A-68EA405A158B}"/>
              </a:ext>
            </a:extLst>
          </p:cNvPr>
          <p:cNvSpPr>
            <a:spLocks noGrp="1"/>
          </p:cNvSpPr>
          <p:nvPr>
            <p:ph type="title"/>
          </p:nvPr>
        </p:nvSpPr>
        <p:spPr/>
        <p:txBody>
          <a:bodyPr/>
          <a:lstStyle/>
          <a:p>
            <a:pPr algn="r"/>
            <a:r>
              <a:rPr lang="pl-PL">
                <a:latin typeface="Calibri" panose="020F0502020204030204" pitchFamily="34" charset="0"/>
                <a:cs typeface="Calibri" panose="020F0502020204030204" pitchFamily="34" charset="0"/>
              </a:rPr>
              <a:t>laboratoria</a:t>
            </a:r>
          </a:p>
        </p:txBody>
      </p:sp>
      <p:pic>
        <p:nvPicPr>
          <p:cNvPr id="13" name="Obraz 12">
            <a:extLst>
              <a:ext uri="{FF2B5EF4-FFF2-40B4-BE49-F238E27FC236}">
                <a16:creationId xmlns:a16="http://schemas.microsoft.com/office/drawing/2014/main" id="{646AC79C-F807-4142-B34B-FA68F1324EE0}"/>
              </a:ext>
            </a:extLst>
          </p:cNvPr>
          <p:cNvPicPr>
            <a:picLocks noChangeAspect="1"/>
          </p:cNvPicPr>
          <p:nvPr/>
        </p:nvPicPr>
        <p:blipFill>
          <a:blip r:embed="rId3"/>
          <a:stretch>
            <a:fillRect/>
          </a:stretch>
        </p:blipFill>
        <p:spPr>
          <a:xfrm>
            <a:off x="581191" y="740094"/>
            <a:ext cx="604843" cy="969086"/>
          </a:xfrm>
          <a:prstGeom prst="rect">
            <a:avLst/>
          </a:prstGeom>
        </p:spPr>
      </p:pic>
      <p:grpSp>
        <p:nvGrpSpPr>
          <p:cNvPr id="3" name="Grupa 2">
            <a:extLst>
              <a:ext uri="{FF2B5EF4-FFF2-40B4-BE49-F238E27FC236}">
                <a16:creationId xmlns:a16="http://schemas.microsoft.com/office/drawing/2014/main" id="{F99896BF-0458-301C-317B-34048528F36B}"/>
              </a:ext>
            </a:extLst>
          </p:cNvPr>
          <p:cNvGrpSpPr/>
          <p:nvPr/>
        </p:nvGrpSpPr>
        <p:grpSpPr>
          <a:xfrm>
            <a:off x="1135234" y="2160230"/>
            <a:ext cx="10047916" cy="4291370"/>
            <a:chOff x="1759224" y="2160230"/>
            <a:chExt cx="8673552" cy="3704392"/>
          </a:xfrm>
        </p:grpSpPr>
        <p:sp>
          <p:nvSpPr>
            <p:cNvPr id="28" name="Dowolny kształt: kształt 27">
              <a:extLst>
                <a:ext uri="{FF2B5EF4-FFF2-40B4-BE49-F238E27FC236}">
                  <a16:creationId xmlns:a16="http://schemas.microsoft.com/office/drawing/2014/main" id="{3A3FF629-6EC8-5665-ACB4-72667F8EFA28}"/>
                </a:ext>
              </a:extLst>
            </p:cNvPr>
            <p:cNvSpPr/>
            <p:nvPr/>
          </p:nvSpPr>
          <p:spPr>
            <a:xfrm>
              <a:off x="2720404" y="3761201"/>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a:t>
              </a:r>
              <a:r>
                <a:rPr lang="pl-PL" sz="1000" kern="0" dirty="0" err="1">
                  <a:solidFill>
                    <a:prstClr val="white"/>
                  </a:solidFill>
                  <a:latin typeface="Gill Sans MT" panose="020B0502020104020203"/>
                </a:rPr>
                <a:t>Neuroanaliz</a:t>
              </a:r>
              <a:endPar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Sześciokąt 29">
              <a:extLst>
                <a:ext uri="{FF2B5EF4-FFF2-40B4-BE49-F238E27FC236}">
                  <a16:creationId xmlns:a16="http://schemas.microsoft.com/office/drawing/2014/main" id="{8112A323-B961-0AFE-64FE-866413A28A7D}"/>
                </a:ext>
              </a:extLst>
            </p:cNvPr>
            <p:cNvSpPr/>
            <p:nvPr/>
          </p:nvSpPr>
          <p:spPr>
            <a:xfrm>
              <a:off x="1759224" y="3255221"/>
              <a:ext cx="1102061" cy="987813"/>
            </a:xfrm>
            <a:prstGeom prst="hexagon">
              <a:avLst>
                <a:gd name="adj" fmla="val 25000"/>
                <a:gd name="vf" fmla="val 115470"/>
              </a:avLst>
            </a:prstGeom>
            <a:blipFill>
              <a:blip r:embed="rId4">
                <a:extLst>
                  <a:ext uri="{28A0092B-C50C-407E-A947-70E740481C1C}">
                    <a14:useLocalDpi xmlns:a14="http://schemas.microsoft.com/office/drawing/2010/main" val="0"/>
                  </a:ext>
                </a:extLst>
              </a:blip>
              <a:srcRect/>
              <a:stretch>
                <a:fillRect l="-15000" r="-15000"/>
              </a:stretch>
            </a:blipFill>
            <a:ln w="22225" cap="rnd" cmpd="sng" algn="ctr">
              <a:solidFill>
                <a:srgbClr val="1A3260">
                  <a:hueOff val="0"/>
                  <a:satOff val="0"/>
                  <a:lumOff val="0"/>
                  <a:alphaOff val="0"/>
                </a:srgbClr>
              </a:solidFill>
              <a:prstDash val="solid"/>
            </a:ln>
            <a:effectLst/>
          </p:spPr>
          <p:txBody>
            <a:bodyPr/>
            <a:lstStyle/>
            <a:p>
              <a:endParaRPr lang="pl-PL"/>
            </a:p>
          </p:txBody>
        </p:sp>
        <p:sp>
          <p:nvSpPr>
            <p:cNvPr id="32" name="Dowolny kształt: kształt 31">
              <a:extLst>
                <a:ext uri="{FF2B5EF4-FFF2-40B4-BE49-F238E27FC236}">
                  <a16:creationId xmlns:a16="http://schemas.microsoft.com/office/drawing/2014/main" id="{5239E688-4C8C-B351-96F9-B2F8749F2CB9}"/>
                </a:ext>
              </a:extLst>
            </p:cNvPr>
            <p:cNvSpPr/>
            <p:nvPr/>
          </p:nvSpPr>
          <p:spPr>
            <a:xfrm>
              <a:off x="3655984" y="3252359"/>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strike="noStrike" kern="0" cap="none" spc="0" normalizeH="0" baseline="0" noProof="0" dirty="0">
                  <a:ln>
                    <a:noFill/>
                  </a:ln>
                  <a:solidFill>
                    <a:prstClr val="white"/>
                  </a:solidFill>
                  <a:effectLst/>
                  <a:uLnTx/>
                  <a:uFillTx/>
                  <a:latin typeface="Gill Sans MT" panose="020B0502020104020203"/>
                  <a:ea typeface="+mn-ea"/>
                  <a:cs typeface="+mn-cs"/>
                </a:rPr>
                <a:t>Laboratorium Inteligentnych Systemów Sterowania</a:t>
              </a:r>
            </a:p>
          </p:txBody>
        </p:sp>
        <p:sp>
          <p:nvSpPr>
            <p:cNvPr id="34" name="Dowolny kształt: kształt 33">
              <a:extLst>
                <a:ext uri="{FF2B5EF4-FFF2-40B4-BE49-F238E27FC236}">
                  <a16:creationId xmlns:a16="http://schemas.microsoft.com/office/drawing/2014/main" id="{B10D3850-3F3D-D7C4-CDD2-774B99BD3A33}"/>
                </a:ext>
              </a:extLst>
            </p:cNvPr>
            <p:cNvSpPr/>
            <p:nvPr/>
          </p:nvSpPr>
          <p:spPr>
            <a:xfrm>
              <a:off x="2707604" y="2709474"/>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Systemów Technicznych</a:t>
              </a:r>
            </a:p>
          </p:txBody>
        </p:sp>
        <p:sp>
          <p:nvSpPr>
            <p:cNvPr id="36" name="Sześciokąt 35">
              <a:extLst>
                <a:ext uri="{FF2B5EF4-FFF2-40B4-BE49-F238E27FC236}">
                  <a16:creationId xmlns:a16="http://schemas.microsoft.com/office/drawing/2014/main" id="{646A7E75-51A0-84FD-7968-D5B7C25604FB}"/>
                </a:ext>
              </a:extLst>
            </p:cNvPr>
            <p:cNvSpPr/>
            <p:nvPr/>
          </p:nvSpPr>
          <p:spPr>
            <a:xfrm>
              <a:off x="3655984" y="2160230"/>
              <a:ext cx="1102061" cy="987813"/>
            </a:xfrm>
            <a:prstGeom prst="hexagon">
              <a:avLst>
                <a:gd name="adj" fmla="val 25000"/>
                <a:gd name="vf" fmla="val 115470"/>
              </a:avLst>
            </a:prstGeom>
            <a:blipFill>
              <a:blip r:embed="rId5"/>
              <a:srcRect/>
              <a:stretch>
                <a:fillRect l="-15000" r="-15000"/>
              </a:stretch>
            </a:blipFill>
            <a:ln w="22225" cap="rnd" cmpd="sng" algn="ctr">
              <a:solidFill>
                <a:srgbClr val="1A3260">
                  <a:hueOff val="0"/>
                  <a:satOff val="0"/>
                  <a:lumOff val="0"/>
                  <a:alphaOff val="0"/>
                </a:srgbClr>
              </a:solidFill>
              <a:prstDash val="solid"/>
            </a:ln>
            <a:effectLst/>
          </p:spPr>
          <p:txBody>
            <a:bodyPr/>
            <a:lstStyle/>
            <a:p>
              <a:endParaRPr lang="pl-PL"/>
            </a:p>
          </p:txBody>
        </p:sp>
        <p:sp>
          <p:nvSpPr>
            <p:cNvPr id="38" name="Dowolny kształt: kształt 37">
              <a:extLst>
                <a:ext uri="{FF2B5EF4-FFF2-40B4-BE49-F238E27FC236}">
                  <a16:creationId xmlns:a16="http://schemas.microsoft.com/office/drawing/2014/main" id="{02C96785-FBEF-7002-E1B2-19B87F5AD353}"/>
                </a:ext>
              </a:extLst>
            </p:cNvPr>
            <p:cNvSpPr/>
            <p:nvPr/>
          </p:nvSpPr>
          <p:spPr>
            <a:xfrm>
              <a:off x="4603780" y="2707248"/>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Pct val="50000"/>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Inżynierii Bezpieczeństwa Systemów Informatycznych</a:t>
              </a:r>
            </a:p>
          </p:txBody>
        </p:sp>
        <p:sp>
          <p:nvSpPr>
            <p:cNvPr id="40" name="Sześciokąt 39">
              <a:extLst>
                <a:ext uri="{FF2B5EF4-FFF2-40B4-BE49-F238E27FC236}">
                  <a16:creationId xmlns:a16="http://schemas.microsoft.com/office/drawing/2014/main" id="{578BC8C9-9BE3-C1F0-4B51-FC9285A8C391}"/>
                </a:ext>
              </a:extLst>
            </p:cNvPr>
            <p:cNvSpPr/>
            <p:nvPr/>
          </p:nvSpPr>
          <p:spPr>
            <a:xfrm>
              <a:off x="5559643" y="3278085"/>
              <a:ext cx="1102061" cy="987813"/>
            </a:xfrm>
            <a:prstGeom prst="hexagon">
              <a:avLst>
                <a:gd name="adj" fmla="val 25000"/>
                <a:gd name="vf" fmla="val 115470"/>
              </a:avLst>
            </a:prstGeom>
            <a:blipFill>
              <a:blip r:embed="rId6">
                <a:alphaModFix amt="77000"/>
              </a:blip>
              <a:stretch>
                <a:fillRect/>
              </a:stretch>
            </a:blipFill>
            <a:ln w="22225" cap="rnd" cmpd="sng" algn="ctr">
              <a:solidFill>
                <a:srgbClr val="1A3260">
                  <a:hueOff val="0"/>
                  <a:satOff val="0"/>
                  <a:lumOff val="0"/>
                  <a:alphaOff val="0"/>
                </a:srgbClr>
              </a:solidFill>
              <a:prstDash val="solid"/>
            </a:ln>
            <a:effectLst/>
          </p:spPr>
          <p:txBody>
            <a:bodyPr/>
            <a:lstStyle/>
            <a:p>
              <a:endParaRPr lang="pl-PL"/>
            </a:p>
          </p:txBody>
        </p:sp>
        <p:sp>
          <p:nvSpPr>
            <p:cNvPr id="42" name="Dowolny kształt: kształt 41">
              <a:extLst>
                <a:ext uri="{FF2B5EF4-FFF2-40B4-BE49-F238E27FC236}">
                  <a16:creationId xmlns:a16="http://schemas.microsoft.com/office/drawing/2014/main" id="{F2EB7DAF-C261-9B74-F087-95C96DEFBE40}"/>
                </a:ext>
              </a:extLst>
            </p:cNvPr>
            <p:cNvSpPr/>
            <p:nvPr/>
          </p:nvSpPr>
          <p:spPr>
            <a:xfrm>
              <a:off x="5552160" y="2170726"/>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Dźwięku Cyfrowego</a:t>
              </a:r>
            </a:p>
          </p:txBody>
        </p:sp>
        <p:sp>
          <p:nvSpPr>
            <p:cNvPr id="44" name="Sześciokąt 43">
              <a:extLst>
                <a:ext uri="{FF2B5EF4-FFF2-40B4-BE49-F238E27FC236}">
                  <a16:creationId xmlns:a16="http://schemas.microsoft.com/office/drawing/2014/main" id="{C072EC79-7ABB-B6D2-88C5-A7802BBD00B4}"/>
                </a:ext>
              </a:extLst>
            </p:cNvPr>
            <p:cNvSpPr/>
            <p:nvPr/>
          </p:nvSpPr>
          <p:spPr>
            <a:xfrm>
              <a:off x="6500540" y="2737426"/>
              <a:ext cx="1102061" cy="987813"/>
            </a:xfrm>
            <a:prstGeom prst="hexagon">
              <a:avLst>
                <a:gd name="adj" fmla="val 25000"/>
                <a:gd name="vf" fmla="val 115470"/>
              </a:avLst>
            </a:prstGeom>
            <a:blipFill>
              <a:blip r:embed="rId7">
                <a:alphaModFix amt="77000"/>
              </a:blip>
              <a:stretch>
                <a:fillRect/>
              </a:stretch>
            </a:blipFill>
            <a:ln w="22225" cap="rnd" cmpd="sng" algn="ctr">
              <a:solidFill>
                <a:srgbClr val="1A3260">
                  <a:hueOff val="0"/>
                  <a:satOff val="0"/>
                  <a:lumOff val="0"/>
                  <a:alphaOff val="0"/>
                </a:srgbClr>
              </a:solidFill>
              <a:prstDash val="solid"/>
            </a:ln>
            <a:effectLst/>
          </p:spPr>
          <p:txBody>
            <a:bodyPr/>
            <a:lstStyle/>
            <a:p>
              <a:endParaRPr lang="pl-PL"/>
            </a:p>
          </p:txBody>
        </p:sp>
        <p:sp>
          <p:nvSpPr>
            <p:cNvPr id="46" name="Dowolny kształt: kształt 45">
              <a:extLst>
                <a:ext uri="{FF2B5EF4-FFF2-40B4-BE49-F238E27FC236}">
                  <a16:creationId xmlns:a16="http://schemas.microsoft.com/office/drawing/2014/main" id="{A83CBFBE-61D3-C555-F4E0-2737FD55305E}"/>
                </a:ext>
              </a:extLst>
            </p:cNvPr>
            <p:cNvSpPr/>
            <p:nvPr/>
          </p:nvSpPr>
          <p:spPr>
            <a:xfrm>
              <a:off x="6500540" y="3808493"/>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Systemów Informatycznych i Gier</a:t>
              </a:r>
            </a:p>
          </p:txBody>
        </p:sp>
        <p:sp>
          <p:nvSpPr>
            <p:cNvPr id="48" name="Sześciokąt 47">
              <a:extLst>
                <a:ext uri="{FF2B5EF4-FFF2-40B4-BE49-F238E27FC236}">
                  <a16:creationId xmlns:a16="http://schemas.microsoft.com/office/drawing/2014/main" id="{06538CB7-3FBC-087F-4136-39885C130459}"/>
                </a:ext>
              </a:extLst>
            </p:cNvPr>
            <p:cNvSpPr/>
            <p:nvPr/>
          </p:nvSpPr>
          <p:spPr>
            <a:xfrm>
              <a:off x="5563291" y="4342651"/>
              <a:ext cx="1102061" cy="987813"/>
            </a:xfrm>
            <a:prstGeom prst="hexagon">
              <a:avLst>
                <a:gd name="adj" fmla="val 25000"/>
                <a:gd name="vf" fmla="val 115470"/>
              </a:avLst>
            </a:prstGeom>
            <a:blipFill>
              <a:blip r:embed="rId8">
                <a:alphaModFix amt="77000"/>
              </a:blip>
              <a:stretch>
                <a:fillRect/>
              </a:stretch>
            </a:blipFill>
            <a:ln w="22225" cap="rnd" cmpd="sng" algn="ctr">
              <a:solidFill>
                <a:srgbClr val="1A3260">
                  <a:hueOff val="0"/>
                  <a:satOff val="0"/>
                  <a:lumOff val="0"/>
                  <a:alphaOff val="0"/>
                </a:srgbClr>
              </a:solidFill>
              <a:prstDash val="solid"/>
            </a:ln>
            <a:effectLst/>
          </p:spPr>
          <p:txBody>
            <a:bodyPr/>
            <a:lstStyle/>
            <a:p>
              <a:endParaRPr lang="pl-PL"/>
            </a:p>
          </p:txBody>
        </p:sp>
        <p:sp>
          <p:nvSpPr>
            <p:cNvPr id="7" name="Dowolny kształt: kształt 6">
              <a:extLst>
                <a:ext uri="{FF2B5EF4-FFF2-40B4-BE49-F238E27FC236}">
                  <a16:creationId xmlns:a16="http://schemas.microsoft.com/office/drawing/2014/main" id="{0C54FEE6-D685-6C4B-A097-7D5AEBCF9340}"/>
                </a:ext>
              </a:extLst>
            </p:cNvPr>
            <p:cNvSpPr/>
            <p:nvPr/>
          </p:nvSpPr>
          <p:spPr>
            <a:xfrm>
              <a:off x="6514564" y="4876809"/>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Systemów Obliczeniowych Wielkiej Mocy</a:t>
              </a:r>
            </a:p>
          </p:txBody>
        </p:sp>
        <p:sp>
          <p:nvSpPr>
            <p:cNvPr id="8" name="Sześciokąt 7">
              <a:extLst>
                <a:ext uri="{FF2B5EF4-FFF2-40B4-BE49-F238E27FC236}">
                  <a16:creationId xmlns:a16="http://schemas.microsoft.com/office/drawing/2014/main" id="{9F9847C5-BCD2-F8F2-2962-7D2E17DC3B58}"/>
                </a:ext>
              </a:extLst>
            </p:cNvPr>
            <p:cNvSpPr/>
            <p:nvPr/>
          </p:nvSpPr>
          <p:spPr>
            <a:xfrm>
              <a:off x="9315937" y="3247114"/>
              <a:ext cx="1102061" cy="987813"/>
            </a:xfrm>
            <a:prstGeom prst="hexagon">
              <a:avLst>
                <a:gd name="adj" fmla="val 25000"/>
                <a:gd name="vf" fmla="val 115470"/>
              </a:avLst>
            </a:prstGeom>
            <a:blipFill>
              <a:blip r:embed="rId9"/>
              <a:srcRect/>
              <a:stretch>
                <a:fillRect l="-15000" r="-15000"/>
              </a:stretch>
            </a:blipFill>
            <a:ln w="22225" cap="rnd" cmpd="sng" algn="ctr">
              <a:solidFill>
                <a:srgbClr val="1A3260">
                  <a:hueOff val="0"/>
                  <a:satOff val="0"/>
                  <a:lumOff val="0"/>
                  <a:alphaOff val="0"/>
                </a:srgbClr>
              </a:solidFill>
              <a:prstDash val="solid"/>
            </a:ln>
            <a:effectLst/>
          </p:spPr>
          <p:txBody>
            <a:bodyPr/>
            <a:lstStyle/>
            <a:p>
              <a:endParaRPr lang="pl-PL"/>
            </a:p>
          </p:txBody>
        </p:sp>
        <p:sp>
          <p:nvSpPr>
            <p:cNvPr id="9" name="Dowolny kształt: kształt 8">
              <a:extLst>
                <a:ext uri="{FF2B5EF4-FFF2-40B4-BE49-F238E27FC236}">
                  <a16:creationId xmlns:a16="http://schemas.microsoft.com/office/drawing/2014/main" id="{4D8B75A7-7E2E-D4CA-4794-B86A9056FBA2}"/>
                </a:ext>
              </a:extLst>
            </p:cNvPr>
            <p:cNvSpPr/>
            <p:nvPr/>
          </p:nvSpPr>
          <p:spPr>
            <a:xfrm>
              <a:off x="7437790" y="3284181"/>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Prototypowania Systemów Wbudowanych</a:t>
              </a:r>
            </a:p>
          </p:txBody>
        </p:sp>
        <p:sp>
          <p:nvSpPr>
            <p:cNvPr id="10" name="Sześciokąt 9">
              <a:extLst>
                <a:ext uri="{FF2B5EF4-FFF2-40B4-BE49-F238E27FC236}">
                  <a16:creationId xmlns:a16="http://schemas.microsoft.com/office/drawing/2014/main" id="{3ED2C6D2-FD75-4DDC-A85C-D4D107D59F22}"/>
                </a:ext>
              </a:extLst>
            </p:cNvPr>
            <p:cNvSpPr/>
            <p:nvPr/>
          </p:nvSpPr>
          <p:spPr>
            <a:xfrm>
              <a:off x="7435584" y="4330055"/>
              <a:ext cx="1102061" cy="987813"/>
            </a:xfrm>
            <a:prstGeom prst="hexagon">
              <a:avLst>
                <a:gd name="adj" fmla="val 25000"/>
                <a:gd name="vf" fmla="val 115470"/>
              </a:avLst>
            </a:prstGeom>
            <a:blipFill>
              <a:blip r:embed="rId10"/>
              <a:srcRect/>
              <a:stretch>
                <a:fillRect l="-15000" r="-15000"/>
              </a:stretch>
            </a:blipFill>
            <a:ln w="22225" cap="rnd" cmpd="sng" algn="ctr">
              <a:solidFill>
                <a:srgbClr val="1A3260">
                  <a:hueOff val="0"/>
                  <a:satOff val="0"/>
                  <a:lumOff val="0"/>
                  <a:alphaOff val="0"/>
                </a:srgbClr>
              </a:solidFill>
              <a:prstDash val="solid"/>
            </a:ln>
            <a:effectLst/>
          </p:spPr>
          <p:txBody>
            <a:bodyPr/>
            <a:lstStyle/>
            <a:p>
              <a:endParaRPr lang="pl-PL"/>
            </a:p>
          </p:txBody>
        </p:sp>
        <p:sp>
          <p:nvSpPr>
            <p:cNvPr id="14" name="Dowolny kształt: kształt 13">
              <a:extLst>
                <a:ext uri="{FF2B5EF4-FFF2-40B4-BE49-F238E27FC236}">
                  <a16:creationId xmlns:a16="http://schemas.microsoft.com/office/drawing/2014/main" id="{8EE578B9-4FDF-DEBA-C73B-F04311DDB500}"/>
                </a:ext>
              </a:extLst>
            </p:cNvPr>
            <p:cNvSpPr/>
            <p:nvPr/>
          </p:nvSpPr>
          <p:spPr>
            <a:xfrm>
              <a:off x="3655399" y="4308839"/>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blipFill dpi="0" rotWithShape="1">
              <a:blip r:embed="rId11">
                <a:extLst>
                  <a:ext uri="{28A0092B-C50C-407E-A947-70E740481C1C}">
                    <a14:useLocalDpi xmlns:a14="http://schemas.microsoft.com/office/drawing/2010/main" val="0"/>
                  </a:ext>
                </a:extLst>
              </a:blip>
              <a:srcRect/>
              <a:stretch>
                <a:fillRect/>
              </a:stretch>
            </a:blip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endParaRPr kumimoji="0" lang="pl-PL" sz="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15" name="Sześciokąt 14">
              <a:extLst>
                <a:ext uri="{FF2B5EF4-FFF2-40B4-BE49-F238E27FC236}">
                  <a16:creationId xmlns:a16="http://schemas.microsoft.com/office/drawing/2014/main" id="{6F6207E2-F144-D6A6-4AB3-48D2B0E34918}"/>
                </a:ext>
              </a:extLst>
            </p:cNvPr>
            <p:cNvSpPr/>
            <p:nvPr/>
          </p:nvSpPr>
          <p:spPr>
            <a:xfrm>
              <a:off x="8375039" y="2743823"/>
              <a:ext cx="1102061" cy="987813"/>
            </a:xfrm>
            <a:prstGeom prst="hexagon">
              <a:avLst>
                <a:gd name="adj" fmla="val 25000"/>
                <a:gd name="vf" fmla="val 115470"/>
              </a:avLst>
            </a:prstGeom>
            <a:blipFill>
              <a:blip r:embed="rId12"/>
              <a:srcRect/>
              <a:stretch>
                <a:fillRect l="-15000" r="-15000"/>
              </a:stretch>
            </a:blipFill>
            <a:ln w="22225" cap="rnd" cmpd="sng" algn="ctr">
              <a:solidFill>
                <a:srgbClr val="1A3260">
                  <a:hueOff val="0"/>
                  <a:satOff val="0"/>
                  <a:lumOff val="0"/>
                  <a:alphaOff val="0"/>
                </a:srgbClr>
              </a:solid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pl-PL" sz="800" b="0" i="0" u="none" strike="noStrike" kern="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6" name="Dowolny kształt: kształt 15">
              <a:extLst>
                <a:ext uri="{FF2B5EF4-FFF2-40B4-BE49-F238E27FC236}">
                  <a16:creationId xmlns:a16="http://schemas.microsoft.com/office/drawing/2014/main" id="{5A25C92B-200D-BA22-9153-F30AF7E14EBA}"/>
                </a:ext>
              </a:extLst>
            </p:cNvPr>
            <p:cNvSpPr/>
            <p:nvPr/>
          </p:nvSpPr>
          <p:spPr>
            <a:xfrm>
              <a:off x="7441438" y="2213342"/>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Komunikacji </a:t>
              </a:r>
              <a:r>
                <a:rPr kumimoji="0" lang="pl-PL" sz="900" b="0" i="0" u="none" strike="noStrike" kern="0" cap="none" spc="0" normalizeH="0" baseline="0" noProof="0" dirty="0">
                  <a:ln>
                    <a:noFill/>
                  </a:ln>
                  <a:solidFill>
                    <a:prstClr val="white"/>
                  </a:solidFill>
                  <a:effectLst/>
                  <a:uLnTx/>
                  <a:uFillTx/>
                  <a:latin typeface="Gill Sans MT" panose="020B0502020104020203"/>
                  <a:ea typeface="+mn-ea"/>
                  <a:cs typeface="+mn-cs"/>
                </a:rPr>
                <a:t>Bezprzewodowej</a:t>
              </a:r>
            </a:p>
          </p:txBody>
        </p:sp>
        <p:sp>
          <p:nvSpPr>
            <p:cNvPr id="17" name="Dowolny kształt: kształt 16">
              <a:extLst>
                <a:ext uri="{FF2B5EF4-FFF2-40B4-BE49-F238E27FC236}">
                  <a16:creationId xmlns:a16="http://schemas.microsoft.com/office/drawing/2014/main" id="{1A35A1C0-E254-D2EF-26A0-03E6ED2BF01D}"/>
                </a:ext>
              </a:extLst>
            </p:cNvPr>
            <p:cNvSpPr/>
            <p:nvPr/>
          </p:nvSpPr>
          <p:spPr>
            <a:xfrm>
              <a:off x="1776462" y="2200302"/>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Druku 3D</a:t>
              </a:r>
            </a:p>
          </p:txBody>
        </p:sp>
        <p:sp>
          <p:nvSpPr>
            <p:cNvPr id="18" name="Dowolny kształt: kształt 17">
              <a:extLst>
                <a:ext uri="{FF2B5EF4-FFF2-40B4-BE49-F238E27FC236}">
                  <a16:creationId xmlns:a16="http://schemas.microsoft.com/office/drawing/2014/main" id="{C7C8EB70-B2A1-1986-F1B6-758334BC05B9}"/>
                </a:ext>
              </a:extLst>
            </p:cNvPr>
            <p:cNvSpPr/>
            <p:nvPr/>
          </p:nvSpPr>
          <p:spPr>
            <a:xfrm>
              <a:off x="8370628" y="3796522"/>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Kolorymetrii i </a:t>
              </a:r>
              <a:r>
                <a:rPr kumimoji="0" lang="pl-PL" sz="1000" b="0" i="0" u="none" strike="noStrike" kern="0" cap="none" spc="0" normalizeH="0" baseline="0" noProof="0" dirty="0" err="1">
                  <a:ln>
                    <a:noFill/>
                  </a:ln>
                  <a:solidFill>
                    <a:prstClr val="white"/>
                  </a:solidFill>
                  <a:effectLst/>
                  <a:uLnTx/>
                  <a:uFillTx/>
                  <a:latin typeface="Gill Sans MT" panose="020B0502020104020203"/>
                  <a:ea typeface="+mn-ea"/>
                  <a:cs typeface="+mn-cs"/>
                </a:rPr>
                <a:t>Zarz</a:t>
              </a:r>
              <a:r>
                <a:rPr lang="pl-PL" sz="1000" kern="0" dirty="0" err="1">
                  <a:solidFill>
                    <a:prstClr val="white"/>
                  </a:solidFill>
                  <a:latin typeface="Gill Sans MT" panose="020B0502020104020203"/>
                </a:rPr>
                <a:t>ądzania</a:t>
              </a:r>
              <a:r>
                <a:rPr lang="pl-PL" sz="1000" kern="0" dirty="0">
                  <a:solidFill>
                    <a:prstClr val="white"/>
                  </a:solidFill>
                  <a:latin typeface="Gill Sans MT" panose="020B0502020104020203"/>
                </a:rPr>
                <a:t> Barwą</a:t>
              </a:r>
              <a:endPar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
          <p:nvSpPr>
            <p:cNvPr id="19" name="Dowolny kształt: kształt 18">
              <a:extLst>
                <a:ext uri="{FF2B5EF4-FFF2-40B4-BE49-F238E27FC236}">
                  <a16:creationId xmlns:a16="http://schemas.microsoft.com/office/drawing/2014/main" id="{F9C22CC1-00AE-D51B-D0E9-4D65D7C21807}"/>
                </a:ext>
              </a:extLst>
            </p:cNvPr>
            <p:cNvSpPr/>
            <p:nvPr/>
          </p:nvSpPr>
          <p:spPr>
            <a:xfrm>
              <a:off x="9330715" y="2194415"/>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57200" eaLnBrk="1" fontAlgn="auto" latinLnBrk="0" hangingPunct="1">
                <a:lnSpc>
                  <a:spcPct val="100000"/>
                </a:lnSpc>
                <a:spcBef>
                  <a:spcPts val="338"/>
                </a:spcBef>
                <a:spcAft>
                  <a:spcPts val="0"/>
                </a:spcAft>
                <a:buClrTx/>
                <a:buSzPct val="50000"/>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a:t>
              </a:r>
              <a:r>
                <a:rPr lang="pl-PL" sz="1000" kern="0" dirty="0">
                  <a:solidFill>
                    <a:prstClr val="white"/>
                  </a:solidFill>
                  <a:latin typeface="Gill Sans MT" panose="020B0502020104020203"/>
                </a:rPr>
                <a:t>Automatyki</a:t>
              </a: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 Mobilnej</a:t>
              </a:r>
            </a:p>
          </p:txBody>
        </p:sp>
        <p:sp>
          <p:nvSpPr>
            <p:cNvPr id="20" name="Dowolny kształt: kształt 19">
              <a:extLst>
                <a:ext uri="{FF2B5EF4-FFF2-40B4-BE49-F238E27FC236}">
                  <a16:creationId xmlns:a16="http://schemas.microsoft.com/office/drawing/2014/main" id="{0A951DF6-340F-789E-09AE-01CD60C7788C}"/>
                </a:ext>
              </a:extLst>
            </p:cNvPr>
            <p:cNvSpPr/>
            <p:nvPr/>
          </p:nvSpPr>
          <p:spPr>
            <a:xfrm>
              <a:off x="4603779" y="3786517"/>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solidFill>
              <a:srgbClr val="1A3260">
                <a:hueOff val="0"/>
                <a:satOff val="0"/>
                <a:lumOff val="0"/>
                <a:alphaOff val="0"/>
              </a:srgbClr>
            </a:solid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pl-PL" sz="1000" b="0" i="0" u="none" strike="noStrike" kern="0" cap="none" spc="0" normalizeH="0" baseline="0" noProof="0" dirty="0">
                  <a:ln>
                    <a:noFill/>
                  </a:ln>
                  <a:solidFill>
                    <a:prstClr val="white"/>
                  </a:solidFill>
                  <a:effectLst/>
                  <a:uLnTx/>
                  <a:uFillTx/>
                  <a:latin typeface="Gill Sans MT" panose="020B0502020104020203"/>
                  <a:ea typeface="+mn-ea"/>
                  <a:cs typeface="+mn-cs"/>
                </a:rPr>
                <a:t>Laboratorium Sieci, Wirtualizacji i Akceleracji Obliczeń</a:t>
              </a:r>
            </a:p>
          </p:txBody>
        </p:sp>
        <p:sp>
          <p:nvSpPr>
            <p:cNvPr id="21" name="Dowolny kształt: kształt 20">
              <a:extLst>
                <a:ext uri="{FF2B5EF4-FFF2-40B4-BE49-F238E27FC236}">
                  <a16:creationId xmlns:a16="http://schemas.microsoft.com/office/drawing/2014/main" id="{889FE2BD-6ADD-4EAC-2241-0DE12327FABE}"/>
                </a:ext>
              </a:extLst>
            </p:cNvPr>
            <p:cNvSpPr/>
            <p:nvPr/>
          </p:nvSpPr>
          <p:spPr>
            <a:xfrm>
              <a:off x="1786584" y="4335246"/>
              <a:ext cx="1102061" cy="987813"/>
            </a:xfrm>
            <a:custGeom>
              <a:avLst/>
              <a:gdLst>
                <a:gd name="connsiteX0" fmla="*/ 0 w 1312093"/>
                <a:gd name="connsiteY0" fmla="*/ 563337 h 1126674"/>
                <a:gd name="connsiteX1" fmla="*/ 281669 w 1312093"/>
                <a:gd name="connsiteY1" fmla="*/ 0 h 1126674"/>
                <a:gd name="connsiteX2" fmla="*/ 1030425 w 1312093"/>
                <a:gd name="connsiteY2" fmla="*/ 0 h 1126674"/>
                <a:gd name="connsiteX3" fmla="*/ 1312093 w 1312093"/>
                <a:gd name="connsiteY3" fmla="*/ 563337 h 1126674"/>
                <a:gd name="connsiteX4" fmla="*/ 1030425 w 1312093"/>
                <a:gd name="connsiteY4" fmla="*/ 1126674 h 1126674"/>
                <a:gd name="connsiteX5" fmla="*/ 281669 w 1312093"/>
                <a:gd name="connsiteY5" fmla="*/ 1126674 h 1126674"/>
                <a:gd name="connsiteX6" fmla="*/ 0 w 1312093"/>
                <a:gd name="connsiteY6" fmla="*/ 563337 h 11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93" h="1126674">
                  <a:moveTo>
                    <a:pt x="0" y="563337"/>
                  </a:moveTo>
                  <a:lnTo>
                    <a:pt x="281669" y="0"/>
                  </a:lnTo>
                  <a:lnTo>
                    <a:pt x="1030425" y="0"/>
                  </a:lnTo>
                  <a:lnTo>
                    <a:pt x="1312093" y="563337"/>
                  </a:lnTo>
                  <a:lnTo>
                    <a:pt x="1030425" y="1126674"/>
                  </a:lnTo>
                  <a:lnTo>
                    <a:pt x="281669" y="1126674"/>
                  </a:lnTo>
                  <a:lnTo>
                    <a:pt x="0" y="563337"/>
                  </a:lnTo>
                  <a:close/>
                </a:path>
              </a:pathLst>
            </a:custGeom>
            <a:blipFill dpi="0" rotWithShape="1">
              <a:blip r:embed="rId13"/>
              <a:srcRect/>
              <a:stretch>
                <a:fillRect/>
              </a:stretch>
            </a:blipFill>
            <a:ln w="22225" cap="rnd" cmpd="sng" algn="ctr">
              <a:solidFill>
                <a:srgbClr val="1A3260">
                  <a:hueOff val="0"/>
                  <a:satOff val="0"/>
                  <a:lumOff val="0"/>
                  <a:alphaOff val="0"/>
                </a:srgbClr>
              </a:solidFill>
              <a:prstDash val="solid"/>
            </a:ln>
            <a:effectLst/>
          </p:spPr>
          <p:txBody>
            <a:bodyPr spcFirstLastPara="0" vert="horz" wrap="square" lIns="203231" tIns="187211" rIns="203231" bIns="187211" numCol="1" spcCol="1270" anchor="ctr" anchorCtr="0">
              <a:noAutofit/>
            </a:bodyPr>
            <a:lstStyle/>
            <a:p>
              <a:pPr marL="0" marR="0" lvl="0" indent="0" algn="ctr" defTabSz="444500" eaLnBrk="1" fontAlgn="auto" latinLnBrk="0" hangingPunct="1">
                <a:lnSpc>
                  <a:spcPct val="90000"/>
                </a:lnSpc>
                <a:spcBef>
                  <a:spcPts val="0"/>
                </a:spcBef>
                <a:spcAft>
                  <a:spcPct val="35000"/>
                </a:spcAft>
                <a:buClrTx/>
                <a:buSzTx/>
                <a:buFontTx/>
                <a:buNone/>
                <a:tabLst/>
                <a:defRPr/>
              </a:pPr>
              <a:endParaRPr kumimoji="0" lang="pl-PL" sz="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821933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Może być zdjęciem przedstawiającym 6 osób">
            <a:extLst>
              <a:ext uri="{FF2B5EF4-FFF2-40B4-BE49-F238E27FC236}">
                <a16:creationId xmlns:a16="http://schemas.microsoft.com/office/drawing/2014/main" id="{62D39C68-2129-5579-13F9-DFCCD68177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49" r="461"/>
          <a:stretch/>
        </p:blipFill>
        <p:spPr bwMode="auto">
          <a:xfrm>
            <a:off x="20" y="10"/>
            <a:ext cx="4578252" cy="2608947"/>
          </a:xfrm>
          <a:prstGeom prst="rect">
            <a:avLst/>
          </a:prstGeom>
          <a:noFill/>
          <a:extLst>
            <a:ext uri="{909E8E84-426E-40DD-AFC4-6F175D3DCCD1}">
              <a14:hiddenFill xmlns:a14="http://schemas.microsoft.com/office/drawing/2010/main">
                <a:solidFill>
                  <a:srgbClr val="FFFFFF"/>
                </a:solidFill>
              </a14:hiddenFill>
            </a:ext>
          </a:extLst>
        </p:spPr>
      </p:pic>
      <p:sp>
        <p:nvSpPr>
          <p:cNvPr id="1164" name="Rectangle 1149">
            <a:extLst>
              <a:ext uri="{FF2B5EF4-FFF2-40B4-BE49-F238E27FC236}">
                <a16:creationId xmlns:a16="http://schemas.microsoft.com/office/drawing/2014/main" id="{DDC52341-BA95-4C2E-88A1-1ADDF3257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4576634" cy="4235946"/>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 name="Tytuł 1"/>
          <p:cNvSpPr>
            <a:spLocks noGrp="1"/>
          </p:cNvSpPr>
          <p:nvPr>
            <p:ph type="title"/>
          </p:nvPr>
        </p:nvSpPr>
        <p:spPr>
          <a:xfrm>
            <a:off x="322730" y="3161909"/>
            <a:ext cx="3723850" cy="897047"/>
          </a:xfrm>
        </p:spPr>
        <p:txBody>
          <a:bodyPr vert="horz" lIns="91440" tIns="45720" rIns="91440" bIns="45720" rtlCol="0" anchor="ctr">
            <a:noAutofit/>
          </a:bodyPr>
          <a:lstStyle/>
          <a:p>
            <a:pPr algn="l">
              <a:lnSpc>
                <a:spcPct val="90000"/>
              </a:lnSpc>
            </a:pPr>
            <a:r>
              <a:rPr lang="en-US" sz="2400" err="1"/>
              <a:t>Absolwenci</a:t>
            </a:r>
            <a:r>
              <a:rPr lang="en-US" sz="2400"/>
              <a:t> </a:t>
            </a:r>
            <a:r>
              <a:rPr lang="en-US" sz="2400" err="1"/>
              <a:t>Wydziału</a:t>
            </a:r>
            <a:r>
              <a:rPr lang="en-US" sz="2400"/>
              <a:t> </a:t>
            </a:r>
            <a:r>
              <a:rPr lang="en-US" sz="2400" err="1"/>
              <a:t>Informatyki</a:t>
            </a:r>
            <a:endParaRPr lang="en-US" sz="2400"/>
          </a:p>
        </p:txBody>
      </p:sp>
      <p:sp>
        <p:nvSpPr>
          <p:cNvPr id="6" name="pole tekstowe 5">
            <a:extLst>
              <a:ext uri="{FF2B5EF4-FFF2-40B4-BE49-F238E27FC236}">
                <a16:creationId xmlns:a16="http://schemas.microsoft.com/office/drawing/2014/main" id="{C1B82439-A4DB-8E33-550B-D42B8487DAA4}"/>
              </a:ext>
            </a:extLst>
          </p:cNvPr>
          <p:cNvSpPr txBox="1"/>
          <p:nvPr/>
        </p:nvSpPr>
        <p:spPr>
          <a:xfrm>
            <a:off x="322730" y="4102059"/>
            <a:ext cx="3985110" cy="2273340"/>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dirty="0">
                <a:solidFill>
                  <a:schemeClr val="bg1"/>
                </a:solidFill>
              </a:rPr>
              <a:t>W </a:t>
            </a:r>
            <a:r>
              <a:rPr lang="pl-PL" dirty="0">
                <a:solidFill>
                  <a:schemeClr val="bg1"/>
                </a:solidFill>
              </a:rPr>
              <a:t>latach</a:t>
            </a:r>
            <a:r>
              <a:rPr lang="en-US" dirty="0">
                <a:solidFill>
                  <a:schemeClr val="bg1"/>
                </a:solidFill>
              </a:rPr>
              <a:t> 1999-2023 </a:t>
            </a:r>
            <a:r>
              <a:rPr lang="pl-PL" dirty="0">
                <a:solidFill>
                  <a:schemeClr val="bg1"/>
                </a:solidFill>
              </a:rPr>
              <a:t>W</a:t>
            </a:r>
            <a:r>
              <a:rPr lang="en-US" dirty="0" err="1">
                <a:solidFill>
                  <a:schemeClr val="bg1"/>
                </a:solidFill>
              </a:rPr>
              <a:t>ydział</a:t>
            </a:r>
            <a:r>
              <a:rPr lang="en-US" dirty="0">
                <a:solidFill>
                  <a:schemeClr val="bg1"/>
                </a:solidFill>
              </a:rPr>
              <a:t> </a:t>
            </a:r>
            <a:r>
              <a:rPr lang="pl-PL" dirty="0">
                <a:solidFill>
                  <a:schemeClr val="bg1"/>
                </a:solidFill>
              </a:rPr>
              <a:t>I</a:t>
            </a:r>
            <a:r>
              <a:rPr lang="en-US" dirty="0" err="1">
                <a:solidFill>
                  <a:schemeClr val="bg1"/>
                </a:solidFill>
              </a:rPr>
              <a:t>nformatyki</a:t>
            </a:r>
            <a:r>
              <a:rPr lang="en-US" dirty="0">
                <a:solidFill>
                  <a:schemeClr val="bg1"/>
                </a:solidFill>
              </a:rPr>
              <a:t> </a:t>
            </a:r>
            <a:r>
              <a:rPr lang="en-US" dirty="0" err="1">
                <a:solidFill>
                  <a:schemeClr val="bg1"/>
                </a:solidFill>
              </a:rPr>
              <a:t>opuściło</a:t>
            </a:r>
            <a:r>
              <a:rPr lang="en-US" dirty="0">
                <a:solidFill>
                  <a:schemeClr val="bg1"/>
                </a:solidFill>
              </a:rPr>
              <a:t> </a:t>
            </a:r>
            <a:r>
              <a:rPr lang="en-US" b="1" dirty="0">
                <a:solidFill>
                  <a:schemeClr val="bg1"/>
                </a:solidFill>
              </a:rPr>
              <a:t>6769</a:t>
            </a:r>
            <a:r>
              <a:rPr lang="en-US" dirty="0">
                <a:solidFill>
                  <a:schemeClr val="bg1"/>
                </a:solidFill>
              </a:rPr>
              <a:t> </a:t>
            </a:r>
            <a:r>
              <a:rPr lang="en-US" dirty="0" err="1">
                <a:solidFill>
                  <a:schemeClr val="bg1"/>
                </a:solidFill>
              </a:rPr>
              <a:t>absolwentów</a:t>
            </a:r>
            <a:r>
              <a:rPr lang="pl-PL" dirty="0">
                <a:solidFill>
                  <a:schemeClr val="bg1"/>
                </a:solidFill>
              </a:rPr>
              <a:t>. </a:t>
            </a:r>
          </a:p>
          <a:p>
            <a:pPr>
              <a:spcBef>
                <a:spcPct val="20000"/>
              </a:spcBef>
              <a:spcAft>
                <a:spcPts val="600"/>
              </a:spcAft>
              <a:buClr>
                <a:schemeClr val="accent2"/>
              </a:buClr>
              <a:buSzPct val="92000"/>
            </a:pPr>
            <a:r>
              <a:rPr lang="en-US" dirty="0" err="1">
                <a:solidFill>
                  <a:schemeClr val="bg1"/>
                </a:solidFill>
              </a:rPr>
              <a:t>Łącznie</a:t>
            </a:r>
            <a:r>
              <a:rPr lang="pl-PL" dirty="0">
                <a:solidFill>
                  <a:schemeClr val="bg1"/>
                </a:solidFill>
              </a:rPr>
              <a:t>,</a:t>
            </a:r>
            <a:r>
              <a:rPr lang="en-US" dirty="0">
                <a:solidFill>
                  <a:schemeClr val="bg1"/>
                </a:solidFill>
              </a:rPr>
              <a:t> od 1996 </a:t>
            </a:r>
            <a:r>
              <a:rPr lang="en-US" dirty="0" err="1">
                <a:solidFill>
                  <a:schemeClr val="bg1"/>
                </a:solidFill>
              </a:rPr>
              <a:t>roku</a:t>
            </a:r>
            <a:r>
              <a:rPr lang="pl-PL" dirty="0">
                <a:solidFill>
                  <a:schemeClr val="bg1"/>
                </a:solidFill>
              </a:rPr>
              <a:t>,</a:t>
            </a:r>
            <a:r>
              <a:rPr lang="en-US" dirty="0">
                <a:solidFill>
                  <a:schemeClr val="bg1"/>
                </a:solidFill>
              </a:rPr>
              <a:t> </a:t>
            </a:r>
            <a:r>
              <a:rPr lang="en-US" dirty="0" err="1">
                <a:solidFill>
                  <a:schemeClr val="bg1"/>
                </a:solidFill>
              </a:rPr>
              <a:t>ponad</a:t>
            </a:r>
            <a:r>
              <a:rPr lang="en-US" dirty="0">
                <a:solidFill>
                  <a:schemeClr val="bg1"/>
                </a:solidFill>
              </a:rPr>
              <a:t> 7061 </a:t>
            </a:r>
            <a:r>
              <a:rPr lang="en-US" dirty="0" err="1">
                <a:solidFill>
                  <a:schemeClr val="bg1"/>
                </a:solidFill>
              </a:rPr>
              <a:t>absolwentów</a:t>
            </a:r>
            <a:r>
              <a:rPr lang="pl-PL" dirty="0">
                <a:solidFill>
                  <a:schemeClr val="bg1"/>
                </a:solidFill>
              </a:rPr>
              <a:t>.</a:t>
            </a:r>
            <a:endParaRPr lang="en-US" dirty="0">
              <a:solidFill>
                <a:schemeClr val="bg1"/>
              </a:solidFill>
            </a:endParaRPr>
          </a:p>
        </p:txBody>
      </p:sp>
      <p:pic>
        <p:nvPicPr>
          <p:cNvPr id="5" name="Picture 2" descr="Obraz zawierający osoba, wewnątrz, sufit, stojące&#10;&#10;Opis wygenerowany automatycznie">
            <a:extLst>
              <a:ext uri="{FF2B5EF4-FFF2-40B4-BE49-F238E27FC236}">
                <a16:creationId xmlns:a16="http://schemas.microsoft.com/office/drawing/2014/main" id="{700D9CCB-BBD2-4D85-A846-793B491C59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8897" r="18655"/>
          <a:stretch/>
        </p:blipFill>
        <p:spPr bwMode="auto">
          <a:xfrm>
            <a:off x="4578270" y="10"/>
            <a:ext cx="761373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65" name="Rectangle 1151">
            <a:extLst>
              <a:ext uri="{FF2B5EF4-FFF2-40B4-BE49-F238E27FC236}">
                <a16:creationId xmlns:a16="http://schemas.microsoft.com/office/drawing/2014/main" id="{95594062-6023-48B9-B2FD-5E02DBB60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6" name="Rectangle 1153">
            <a:extLst>
              <a:ext uri="{FF2B5EF4-FFF2-40B4-BE49-F238E27FC236}">
                <a16:creationId xmlns:a16="http://schemas.microsoft.com/office/drawing/2014/main" id="{5B12D500-BEFE-4FDD-8860-6436D357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Tree>
    <p:extLst>
      <p:ext uri="{BB962C8B-B14F-4D97-AF65-F5344CB8AC3E}">
        <p14:creationId xmlns:p14="http://schemas.microsoft.com/office/powerpoint/2010/main" val="4019678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4">
            <a:extLst>
              <a:ext uri="{FF2B5EF4-FFF2-40B4-BE49-F238E27FC236}">
                <a16:creationId xmlns:a16="http://schemas.microsoft.com/office/drawing/2014/main" id="{CC2FB6B3-A84E-465C-9F09-3D9E7F9A60D3}"/>
              </a:ext>
            </a:extLst>
          </p:cNvPr>
          <p:cNvSpPr>
            <a:spLocks noGrp="1" noChangeArrowheads="1"/>
          </p:cNvSpPr>
          <p:nvPr>
            <p:ph type="title"/>
          </p:nvPr>
        </p:nvSpPr>
        <p:spPr>
          <a:xfrm>
            <a:off x="581192" y="702156"/>
            <a:ext cx="11029616" cy="1013800"/>
          </a:xfrm>
        </p:spPr>
        <p:txBody>
          <a:bodyPr vert="horz" lIns="91440" tIns="45720" rIns="91440" bIns="45720" rtlCol="0">
            <a:normAutofit/>
          </a:bodyPr>
          <a:lstStyle/>
          <a:p>
            <a:pPr>
              <a:defRPr/>
            </a:pPr>
            <a:r>
              <a:rPr lang="en-US" altLang="pl-PL"/>
              <a:t>Uprawnienia do nadawania stopni naukowych</a:t>
            </a:r>
            <a:endParaRPr lang="en-US"/>
          </a:p>
        </p:txBody>
      </p:sp>
      <p:sp>
        <p:nvSpPr>
          <p:cNvPr id="159" name="Rectangle 15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Obraz 48">
            <a:extLst>
              <a:ext uri="{FF2B5EF4-FFF2-40B4-BE49-F238E27FC236}">
                <a16:creationId xmlns:a16="http://schemas.microsoft.com/office/drawing/2014/main" id="{0D65FB06-4FD1-E3AC-23E0-B44CDFE2C89E}"/>
              </a:ext>
            </a:extLst>
          </p:cNvPr>
          <p:cNvPicPr>
            <a:picLocks noChangeAspect="1"/>
          </p:cNvPicPr>
          <p:nvPr/>
        </p:nvPicPr>
        <p:blipFill rotWithShape="1">
          <a:blip r:embed="rId3"/>
          <a:srcRect t="7493" b="7493"/>
          <a:stretch/>
        </p:blipFill>
        <p:spPr>
          <a:xfrm>
            <a:off x="657225" y="2772354"/>
            <a:ext cx="4962525" cy="2826622"/>
          </a:xfrm>
          <a:prstGeom prst="rect">
            <a:avLst/>
          </a:prstGeom>
        </p:spPr>
      </p:pic>
      <p:graphicFrame>
        <p:nvGraphicFramePr>
          <p:cNvPr id="147" name="pole tekstowe 56">
            <a:extLst>
              <a:ext uri="{FF2B5EF4-FFF2-40B4-BE49-F238E27FC236}">
                <a16:creationId xmlns:a16="http://schemas.microsoft.com/office/drawing/2014/main" id="{C287011D-E016-17DE-AC06-CCE4AC3FE6C5}"/>
              </a:ext>
            </a:extLst>
          </p:cNvPr>
          <p:cNvGraphicFramePr/>
          <p:nvPr>
            <p:extLst>
              <p:ext uri="{D42A27DB-BD31-4B8C-83A1-F6EECF244321}">
                <p14:modId xmlns:p14="http://schemas.microsoft.com/office/powerpoint/2010/main" val="1662659705"/>
              </p:ext>
            </p:extLst>
          </p:nvPr>
        </p:nvGraphicFramePr>
        <p:xfrm>
          <a:off x="6335805" y="2180496"/>
          <a:ext cx="5275001" cy="4045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9249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37" name="Rectangle 5236">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ubrania, osoba, człowiek, Ludzka twarz&#10;&#10;Opis wygenerowany automatycznie">
            <a:extLst>
              <a:ext uri="{FF2B5EF4-FFF2-40B4-BE49-F238E27FC236}">
                <a16:creationId xmlns:a16="http://schemas.microsoft.com/office/drawing/2014/main" id="{C1997190-D373-4A16-A854-7C2132804387}"/>
              </a:ext>
            </a:extLst>
          </p:cNvPr>
          <p:cNvPicPr>
            <a:picLocks noChangeAspect="1"/>
          </p:cNvPicPr>
          <p:nvPr/>
        </p:nvPicPr>
        <p:blipFill rotWithShape="1">
          <a:blip r:embed="rId3"/>
          <a:srcRect t="9431" r="9091" b="22387"/>
          <a:stretch/>
        </p:blipFill>
        <p:spPr>
          <a:xfrm>
            <a:off x="20" y="9341"/>
            <a:ext cx="12191980" cy="6857990"/>
          </a:xfrm>
          <a:prstGeom prst="rect">
            <a:avLst/>
          </a:prstGeom>
        </p:spPr>
      </p:pic>
      <p:grpSp>
        <p:nvGrpSpPr>
          <p:cNvPr id="5239" name="Group 5238">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5240" name="Rectangle 5239">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241" name="Rectangle 5240">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sp>
        <p:nvSpPr>
          <p:cNvPr id="5126" name="Rectangle 14"/>
          <p:cNvSpPr>
            <a:spLocks noGrp="1" noChangeArrowheads="1"/>
          </p:cNvSpPr>
          <p:nvPr>
            <p:ph type="title"/>
          </p:nvPr>
        </p:nvSpPr>
        <p:spPr>
          <a:xfrm>
            <a:off x="584200" y="1006956"/>
            <a:ext cx="3412067" cy="1372177"/>
          </a:xfrm>
        </p:spPr>
        <p:txBody>
          <a:bodyPr vert="horz" lIns="91440" tIns="45720" rIns="91440" bIns="45720" rtlCol="0" anchor="ctr">
            <a:normAutofit/>
          </a:bodyPr>
          <a:lstStyle/>
          <a:p>
            <a:pPr algn="l"/>
            <a:r>
              <a:rPr lang="en-US" sz="2600"/>
              <a:t>Liczba nadanych stopni naukowych</a:t>
            </a:r>
          </a:p>
        </p:txBody>
      </p:sp>
      <p:sp>
        <p:nvSpPr>
          <p:cNvPr id="7" name="pole tekstowe 6">
            <a:extLst>
              <a:ext uri="{FF2B5EF4-FFF2-40B4-BE49-F238E27FC236}">
                <a16:creationId xmlns:a16="http://schemas.microsoft.com/office/drawing/2014/main" id="{0E8A21B2-1F12-0227-1070-7222A4895F86}"/>
              </a:ext>
            </a:extLst>
          </p:cNvPr>
          <p:cNvSpPr txBox="1"/>
          <p:nvPr/>
        </p:nvSpPr>
        <p:spPr>
          <a:xfrm>
            <a:off x="581193" y="2438399"/>
            <a:ext cx="3415074" cy="3564467"/>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000" dirty="0">
                <a:solidFill>
                  <a:schemeClr val="bg1"/>
                </a:solidFill>
              </a:rPr>
              <a:t>146 </a:t>
            </a:r>
            <a:r>
              <a:rPr lang="en-US" sz="2000" dirty="0" err="1">
                <a:solidFill>
                  <a:schemeClr val="bg1"/>
                </a:solidFill>
              </a:rPr>
              <a:t>nadanych</a:t>
            </a:r>
            <a:r>
              <a:rPr lang="en-US" sz="2000" dirty="0">
                <a:solidFill>
                  <a:schemeClr val="bg1"/>
                </a:solidFill>
              </a:rPr>
              <a:t> </a:t>
            </a:r>
            <a:r>
              <a:rPr lang="en-US" sz="2000" dirty="0" err="1">
                <a:solidFill>
                  <a:schemeClr val="bg1"/>
                </a:solidFill>
              </a:rPr>
              <a:t>stopni</a:t>
            </a:r>
            <a:r>
              <a:rPr lang="en-US" sz="2000" dirty="0">
                <a:solidFill>
                  <a:schemeClr val="bg1"/>
                </a:solidFill>
              </a:rPr>
              <a:t> </a:t>
            </a:r>
            <a:r>
              <a:rPr lang="en-US" sz="2000" dirty="0" err="1">
                <a:solidFill>
                  <a:schemeClr val="bg1"/>
                </a:solidFill>
              </a:rPr>
              <a:t>naukowych</a:t>
            </a:r>
            <a:r>
              <a:rPr lang="en-US" sz="2000" dirty="0">
                <a:solidFill>
                  <a:schemeClr val="bg1"/>
                </a:solidFill>
              </a:rPr>
              <a:t> </a:t>
            </a:r>
            <a:r>
              <a:rPr lang="en-US" sz="2000" dirty="0" err="1">
                <a:solidFill>
                  <a:schemeClr val="bg1"/>
                </a:solidFill>
              </a:rPr>
              <a:t>doktora</a:t>
            </a:r>
            <a:r>
              <a:rPr lang="en-US" sz="2000" dirty="0">
                <a:solidFill>
                  <a:schemeClr val="bg1"/>
                </a:solidFill>
              </a:rPr>
              <a:t> </a:t>
            </a:r>
            <a:r>
              <a:rPr lang="en-US" sz="2000" dirty="0" err="1">
                <a:solidFill>
                  <a:schemeClr val="bg1"/>
                </a:solidFill>
              </a:rPr>
              <a:t>nauk</a:t>
            </a:r>
            <a:r>
              <a:rPr lang="en-US" sz="2000" dirty="0">
                <a:solidFill>
                  <a:schemeClr val="bg1"/>
                </a:solidFill>
              </a:rPr>
              <a:t> </a:t>
            </a:r>
            <a:r>
              <a:rPr lang="en-US" sz="2000" dirty="0" err="1">
                <a:solidFill>
                  <a:schemeClr val="bg1"/>
                </a:solidFill>
              </a:rPr>
              <a:t>technicznych</a:t>
            </a:r>
            <a:endParaRPr lang="en-US" sz="2000" dirty="0">
              <a:solidFill>
                <a:schemeClr val="bg1"/>
              </a:solidFill>
            </a:endParaRPr>
          </a:p>
          <a:p>
            <a:pPr>
              <a:spcBef>
                <a:spcPct val="20000"/>
              </a:spcBef>
              <a:spcAft>
                <a:spcPts val="600"/>
              </a:spcAft>
              <a:buClr>
                <a:schemeClr val="accent2"/>
              </a:buClr>
              <a:buSzPct val="92000"/>
            </a:pPr>
            <a:endParaRPr lang="en-US" sz="2000" dirty="0">
              <a:solidFill>
                <a:schemeClr val="bg1"/>
              </a:solidFill>
            </a:endParaRPr>
          </a:p>
          <a:p>
            <a:pPr>
              <a:spcBef>
                <a:spcPct val="20000"/>
              </a:spcBef>
              <a:spcAft>
                <a:spcPts val="600"/>
              </a:spcAft>
              <a:buClr>
                <a:schemeClr val="accent2"/>
              </a:buClr>
              <a:buSzPct val="92000"/>
            </a:pPr>
            <a:r>
              <a:rPr lang="en-US" sz="2000" dirty="0">
                <a:solidFill>
                  <a:schemeClr val="bg1"/>
                </a:solidFill>
              </a:rPr>
              <a:t>34 </a:t>
            </a:r>
            <a:r>
              <a:rPr lang="en-US" sz="2000" dirty="0" err="1">
                <a:solidFill>
                  <a:schemeClr val="bg1"/>
                </a:solidFill>
              </a:rPr>
              <a:t>nadane</a:t>
            </a:r>
            <a:r>
              <a:rPr lang="en-US" sz="2000" dirty="0">
                <a:solidFill>
                  <a:schemeClr val="bg1"/>
                </a:solidFill>
              </a:rPr>
              <a:t> </a:t>
            </a:r>
            <a:r>
              <a:rPr lang="en-US" sz="2000" dirty="0" err="1">
                <a:solidFill>
                  <a:schemeClr val="bg1"/>
                </a:solidFill>
              </a:rPr>
              <a:t>stopnie</a:t>
            </a:r>
            <a:r>
              <a:rPr lang="en-US" sz="2000" dirty="0">
                <a:solidFill>
                  <a:schemeClr val="bg1"/>
                </a:solidFill>
              </a:rPr>
              <a:t> </a:t>
            </a:r>
            <a:r>
              <a:rPr lang="en-US" sz="2000" dirty="0" err="1">
                <a:solidFill>
                  <a:schemeClr val="bg1"/>
                </a:solidFill>
              </a:rPr>
              <a:t>naukowe</a:t>
            </a:r>
            <a:r>
              <a:rPr lang="en-US" sz="2000" dirty="0">
                <a:solidFill>
                  <a:schemeClr val="bg1"/>
                </a:solidFill>
              </a:rPr>
              <a:t> </a:t>
            </a:r>
            <a:r>
              <a:rPr lang="en-US" sz="2000" dirty="0" err="1">
                <a:solidFill>
                  <a:schemeClr val="bg1"/>
                </a:solidFill>
              </a:rPr>
              <a:t>doktora</a:t>
            </a:r>
            <a:r>
              <a:rPr lang="en-US" sz="2000" dirty="0">
                <a:solidFill>
                  <a:schemeClr val="bg1"/>
                </a:solidFill>
              </a:rPr>
              <a:t> </a:t>
            </a:r>
            <a:r>
              <a:rPr lang="en-US" sz="2000" dirty="0" err="1">
                <a:solidFill>
                  <a:schemeClr val="bg1"/>
                </a:solidFill>
              </a:rPr>
              <a:t>habilitowanego</a:t>
            </a:r>
            <a:endParaRPr lang="en-US" sz="2000" dirty="0">
              <a:solidFill>
                <a:schemeClr val="bg1"/>
              </a:solidFill>
            </a:endParaRPr>
          </a:p>
          <a:p>
            <a:pPr>
              <a:spcBef>
                <a:spcPct val="20000"/>
              </a:spcBef>
              <a:spcAft>
                <a:spcPts val="600"/>
              </a:spcAft>
              <a:buClr>
                <a:schemeClr val="accent2"/>
              </a:buClr>
              <a:buSzPct val="92000"/>
              <a:buFont typeface="Wingdings 2" panose="05020102010507070707" pitchFamily="18" charset="2"/>
              <a:buChar char=""/>
            </a:pPr>
            <a:endParaRPr lang="en-US" dirty="0">
              <a:solidFill>
                <a:schemeClr val="bg1"/>
              </a:solidFill>
            </a:endParaRPr>
          </a:p>
        </p:txBody>
      </p:sp>
    </p:spTree>
    <p:extLst>
      <p:ext uri="{BB962C8B-B14F-4D97-AF65-F5344CB8AC3E}">
        <p14:creationId xmlns:p14="http://schemas.microsoft.com/office/powerpoint/2010/main" val="3023985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4">
            <a:extLst>
              <a:ext uri="{FF2B5EF4-FFF2-40B4-BE49-F238E27FC236}">
                <a16:creationId xmlns:a16="http://schemas.microsoft.com/office/drawing/2014/main" id="{72521ED3-792F-4EB1-998B-4DEC5850E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Rectangle 5136">
            <a:extLst>
              <a:ext uri="{FF2B5EF4-FFF2-40B4-BE49-F238E27FC236}">
                <a16:creationId xmlns:a16="http://schemas.microsoft.com/office/drawing/2014/main" id="{47D640CF-23C0-42C0-8FAD-62095C6E2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140" name="Rectangle 5138">
            <a:extLst>
              <a:ext uri="{FF2B5EF4-FFF2-40B4-BE49-F238E27FC236}">
                <a16:creationId xmlns:a16="http://schemas.microsoft.com/office/drawing/2014/main" id="{09BF3860-6007-4275-946E-81F1F2B19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28651"/>
            <a:ext cx="3703320" cy="57511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126" name="Rectangle 14"/>
          <p:cNvSpPr>
            <a:spLocks noGrp="1" noChangeArrowheads="1"/>
          </p:cNvSpPr>
          <p:nvPr>
            <p:ph type="title"/>
          </p:nvPr>
        </p:nvSpPr>
        <p:spPr>
          <a:xfrm>
            <a:off x="764043" y="945332"/>
            <a:ext cx="3188526" cy="937256"/>
          </a:xfrm>
        </p:spPr>
        <p:txBody>
          <a:bodyPr>
            <a:noAutofit/>
          </a:bodyPr>
          <a:lstStyle/>
          <a:p>
            <a:pPr>
              <a:lnSpc>
                <a:spcPct val="90000"/>
              </a:lnSpc>
            </a:pPr>
            <a:r>
              <a:rPr lang="pl-PL" sz="2400">
                <a:solidFill>
                  <a:srgbClr val="FFFFFF"/>
                </a:solidFill>
              </a:rPr>
              <a:t>WYDZIAŁ INFORMATYKI MA już 25 lat!</a:t>
            </a:r>
          </a:p>
        </p:txBody>
      </p:sp>
      <p:sp>
        <p:nvSpPr>
          <p:cNvPr id="3" name="Symbol zastępczy zawartości 2"/>
          <p:cNvSpPr>
            <a:spLocks noGrp="1"/>
          </p:cNvSpPr>
          <p:nvPr>
            <p:ph idx="1"/>
          </p:nvPr>
        </p:nvSpPr>
        <p:spPr>
          <a:xfrm>
            <a:off x="760114" y="2307668"/>
            <a:ext cx="3188526" cy="3659530"/>
          </a:xfrm>
        </p:spPr>
        <p:txBody>
          <a:bodyPr>
            <a:normAutofit fontScale="92500" lnSpcReduction="20000"/>
          </a:bodyPr>
          <a:lstStyle/>
          <a:p>
            <a:pPr marL="0" indent="0">
              <a:lnSpc>
                <a:spcPct val="110000"/>
              </a:lnSpc>
              <a:spcBef>
                <a:spcPts val="0"/>
              </a:spcBef>
              <a:buSzPct val="50000"/>
              <a:buNone/>
              <a:tabLst>
                <a:tab pos="2514600" algn="l"/>
              </a:tabLst>
            </a:pPr>
            <a:r>
              <a:rPr lang="pl-PL" sz="2200" b="1">
                <a:solidFill>
                  <a:srgbClr val="FFFFFF"/>
                </a:solidFill>
              </a:rPr>
              <a:t>28 maja 1999 </a:t>
            </a:r>
            <a:r>
              <a:rPr lang="pl-PL" sz="2200">
                <a:solidFill>
                  <a:srgbClr val="FFFFFF"/>
                </a:solidFill>
              </a:rPr>
              <a:t>– </a:t>
            </a:r>
            <a:r>
              <a:rPr lang="pl-PL" sz="2200" b="1">
                <a:solidFill>
                  <a:srgbClr val="FFFFFF"/>
                </a:solidFill>
              </a:rPr>
              <a:t>powołanie Wydziału Informatyki, </a:t>
            </a:r>
            <a:r>
              <a:rPr lang="pl-PL" sz="2200">
                <a:solidFill>
                  <a:srgbClr val="FFFFFF"/>
                </a:solidFill>
              </a:rPr>
              <a:t>szóstego wydziału Politechniki Szczecińskiej</a:t>
            </a:r>
          </a:p>
          <a:p>
            <a:pPr marL="0" indent="0">
              <a:lnSpc>
                <a:spcPct val="110000"/>
              </a:lnSpc>
              <a:spcBef>
                <a:spcPts val="0"/>
              </a:spcBef>
              <a:buSzPct val="50000"/>
              <a:buNone/>
              <a:tabLst>
                <a:tab pos="2514600" algn="l"/>
              </a:tabLst>
            </a:pPr>
            <a:endParaRPr lang="pl-PL" sz="2200">
              <a:solidFill>
                <a:srgbClr val="FFFFFF"/>
              </a:solidFill>
            </a:endParaRPr>
          </a:p>
          <a:p>
            <a:pPr marL="0" indent="0">
              <a:lnSpc>
                <a:spcPct val="110000"/>
              </a:lnSpc>
              <a:spcBef>
                <a:spcPts val="0"/>
              </a:spcBef>
              <a:buSzPct val="50000"/>
              <a:buNone/>
            </a:pPr>
            <a:r>
              <a:rPr lang="pl-PL" sz="2200" b="1">
                <a:solidFill>
                  <a:srgbClr val="FFFFFF"/>
                </a:solidFill>
              </a:rPr>
              <a:t>28 maja 2009</a:t>
            </a:r>
            <a:r>
              <a:rPr lang="pl-PL" sz="2200">
                <a:solidFill>
                  <a:srgbClr val="FFFFFF"/>
                </a:solidFill>
              </a:rPr>
              <a:t> – 10-lecie Wydziału Informatyki</a:t>
            </a:r>
          </a:p>
          <a:p>
            <a:pPr marL="0" indent="0">
              <a:lnSpc>
                <a:spcPct val="110000"/>
              </a:lnSpc>
              <a:spcBef>
                <a:spcPts val="0"/>
              </a:spcBef>
              <a:buSzPct val="50000"/>
              <a:buNone/>
            </a:pPr>
            <a:endParaRPr lang="pl-PL" sz="2200">
              <a:solidFill>
                <a:srgbClr val="FFFFFF"/>
              </a:solidFill>
            </a:endParaRPr>
          </a:p>
          <a:p>
            <a:pPr marL="0" indent="0">
              <a:lnSpc>
                <a:spcPct val="110000"/>
              </a:lnSpc>
              <a:spcBef>
                <a:spcPts val="0"/>
              </a:spcBef>
              <a:buSzPct val="50000"/>
              <a:buNone/>
            </a:pPr>
            <a:r>
              <a:rPr lang="pl-PL" sz="2200" b="1">
                <a:solidFill>
                  <a:srgbClr val="FFFFFF"/>
                </a:solidFill>
              </a:rPr>
              <a:t>30 maja 2017</a:t>
            </a:r>
            <a:r>
              <a:rPr lang="pl-PL" sz="2200">
                <a:solidFill>
                  <a:srgbClr val="FFFFFF"/>
                </a:solidFill>
              </a:rPr>
              <a:t> - 18-lecie Wydziału Informatyki</a:t>
            </a:r>
          </a:p>
        </p:txBody>
      </p:sp>
      <p:pic>
        <p:nvPicPr>
          <p:cNvPr id="11" name="Obraz 10" descr="Obraz zawierający ubrania, osoba, garnitur, człowiek&#10;&#10;Opis wygenerowany automatycznie">
            <a:extLst>
              <a:ext uri="{FF2B5EF4-FFF2-40B4-BE49-F238E27FC236}">
                <a16:creationId xmlns:a16="http://schemas.microsoft.com/office/drawing/2014/main" id="{D0F48641-0BE4-E7A6-220C-E5894BA0A6D5}"/>
              </a:ext>
            </a:extLst>
          </p:cNvPr>
          <p:cNvPicPr>
            <a:picLocks noChangeAspect="1"/>
          </p:cNvPicPr>
          <p:nvPr/>
        </p:nvPicPr>
        <p:blipFill rotWithShape="1">
          <a:blip r:embed="rId3"/>
          <a:srcRect l="8660" r="8199" b="-2"/>
          <a:stretch/>
        </p:blipFill>
        <p:spPr>
          <a:xfrm>
            <a:off x="6604953" y="2904417"/>
            <a:ext cx="5136740" cy="3475429"/>
          </a:xfrm>
          <a:prstGeom prst="rect">
            <a:avLst/>
          </a:prstGeom>
        </p:spPr>
      </p:pic>
      <p:pic>
        <p:nvPicPr>
          <p:cNvPr id="7" name="Obraz 6" descr="Obraz zawierający osoba, mikrofon, kwiat, człowiek&#10;&#10;Opis wygenerowany automatycznie">
            <a:extLst>
              <a:ext uri="{FF2B5EF4-FFF2-40B4-BE49-F238E27FC236}">
                <a16:creationId xmlns:a16="http://schemas.microsoft.com/office/drawing/2014/main" id="{F304E27D-7235-8F09-96B8-C3CA5D6E7541}"/>
              </a:ext>
            </a:extLst>
          </p:cNvPr>
          <p:cNvPicPr>
            <a:picLocks noChangeAspect="1"/>
          </p:cNvPicPr>
          <p:nvPr/>
        </p:nvPicPr>
        <p:blipFill rotWithShape="1">
          <a:blip r:embed="rId4"/>
          <a:srcRect r="9236" b="-1"/>
          <a:stretch/>
        </p:blipFill>
        <p:spPr>
          <a:xfrm>
            <a:off x="4350571" y="452876"/>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15" name="Obraz 14">
            <a:extLst>
              <a:ext uri="{FF2B5EF4-FFF2-40B4-BE49-F238E27FC236}">
                <a16:creationId xmlns:a16="http://schemas.microsoft.com/office/drawing/2014/main" id="{909FB350-1CF3-12D3-6A20-24A089B6D16D}"/>
              </a:ext>
            </a:extLst>
          </p:cNvPr>
          <p:cNvPicPr>
            <a:picLocks noChangeAspect="1"/>
          </p:cNvPicPr>
          <p:nvPr/>
        </p:nvPicPr>
        <p:blipFill>
          <a:blip r:embed="rId5"/>
          <a:srcRect t="814" b="814"/>
          <a:stretch/>
        </p:blipFill>
        <p:spPr>
          <a:xfrm>
            <a:off x="8554307" y="452877"/>
            <a:ext cx="3187386" cy="2344272"/>
          </a:xfrm>
          <a:prstGeom prst="rect">
            <a:avLst/>
          </a:prstGeom>
        </p:spPr>
      </p:pic>
      <p:pic>
        <p:nvPicPr>
          <p:cNvPr id="5" name="Obraz 4" descr="Obraz zawierający tekst, garnitur, człowiek, osoba&#10;&#10;Opis wygenerowany automatycznie">
            <a:extLst>
              <a:ext uri="{FF2B5EF4-FFF2-40B4-BE49-F238E27FC236}">
                <a16:creationId xmlns:a16="http://schemas.microsoft.com/office/drawing/2014/main" id="{64952A39-DEA8-F801-D64D-6036091DE150}"/>
              </a:ext>
            </a:extLst>
          </p:cNvPr>
          <p:cNvPicPr>
            <a:picLocks noChangeAspect="1"/>
          </p:cNvPicPr>
          <p:nvPr/>
        </p:nvPicPr>
        <p:blipFill rotWithShape="1">
          <a:blip r:embed="rId6"/>
          <a:srcRect l="27501" r="2063" b="2"/>
          <a:stretch/>
        </p:blipFill>
        <p:spPr>
          <a:xfrm>
            <a:off x="4347104" y="3721239"/>
            <a:ext cx="2168338" cy="2658608"/>
          </a:xfrm>
          <a:prstGeom prst="rect">
            <a:avLst/>
          </a:prstGeom>
        </p:spPr>
      </p:pic>
    </p:spTree>
    <p:extLst>
      <p:ext uri="{BB962C8B-B14F-4D97-AF65-F5344CB8AC3E}">
        <p14:creationId xmlns:p14="http://schemas.microsoft.com/office/powerpoint/2010/main" val="28044548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056572-ED82-4DD7-B52A-68EA405A158B}"/>
              </a:ext>
            </a:extLst>
          </p:cNvPr>
          <p:cNvSpPr>
            <a:spLocks noGrp="1"/>
          </p:cNvSpPr>
          <p:nvPr>
            <p:ph type="title"/>
          </p:nvPr>
        </p:nvSpPr>
        <p:spPr/>
        <p:txBody>
          <a:bodyPr/>
          <a:lstStyle/>
          <a:p>
            <a:pPr algn="r"/>
            <a:r>
              <a:rPr lang="pl-PL">
                <a:latin typeface="Calibri" panose="020F0502020204030204" pitchFamily="34" charset="0"/>
                <a:cs typeface="Calibri" panose="020F0502020204030204" pitchFamily="34" charset="0"/>
              </a:rPr>
              <a:t>Struktura W</a:t>
            </a:r>
            <a:r>
              <a:rPr lang="en-US">
                <a:latin typeface="Calibri" panose="020F0502020204030204" pitchFamily="34" charset="0"/>
                <a:cs typeface="Calibri" panose="020F0502020204030204" pitchFamily="34" charset="0"/>
              </a:rPr>
              <a:t>YDZIAŁU </a:t>
            </a:r>
            <a:r>
              <a:rPr lang="pl-PL">
                <a:latin typeface="Calibri" panose="020F0502020204030204" pitchFamily="34" charset="0"/>
                <a:cs typeface="Calibri" panose="020F0502020204030204" pitchFamily="34" charset="0"/>
              </a:rPr>
              <a:t>iNFORMATYKI - katedry</a:t>
            </a:r>
          </a:p>
        </p:txBody>
      </p:sp>
      <p:pic>
        <p:nvPicPr>
          <p:cNvPr id="13" name="Obraz 12">
            <a:extLst>
              <a:ext uri="{FF2B5EF4-FFF2-40B4-BE49-F238E27FC236}">
                <a16:creationId xmlns:a16="http://schemas.microsoft.com/office/drawing/2014/main" id="{646AC79C-F807-4142-B34B-FA68F1324EE0}"/>
              </a:ext>
            </a:extLst>
          </p:cNvPr>
          <p:cNvPicPr>
            <a:picLocks noChangeAspect="1"/>
          </p:cNvPicPr>
          <p:nvPr/>
        </p:nvPicPr>
        <p:blipFill>
          <a:blip r:embed="rId2"/>
          <a:stretch>
            <a:fillRect/>
          </a:stretch>
        </p:blipFill>
        <p:spPr>
          <a:xfrm>
            <a:off x="581191" y="740094"/>
            <a:ext cx="604843" cy="969086"/>
          </a:xfrm>
          <a:prstGeom prst="rect">
            <a:avLst/>
          </a:prstGeom>
        </p:spPr>
      </p:pic>
      <p:graphicFrame>
        <p:nvGraphicFramePr>
          <p:cNvPr id="16" name="Diagram 15">
            <a:extLst>
              <a:ext uri="{FF2B5EF4-FFF2-40B4-BE49-F238E27FC236}">
                <a16:creationId xmlns:a16="http://schemas.microsoft.com/office/drawing/2014/main" id="{E46F01E3-928F-4D2A-843C-77BB1DC2AD1E}"/>
              </a:ext>
            </a:extLst>
          </p:cNvPr>
          <p:cNvGraphicFramePr/>
          <p:nvPr>
            <p:extLst>
              <p:ext uri="{D42A27DB-BD31-4B8C-83A1-F6EECF244321}">
                <p14:modId xmlns:p14="http://schemas.microsoft.com/office/powerpoint/2010/main" val="1572818099"/>
              </p:ext>
            </p:extLst>
          </p:nvPr>
        </p:nvGraphicFramePr>
        <p:xfrm>
          <a:off x="1225449" y="2261419"/>
          <a:ext cx="10607038" cy="417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854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2AC7AAA-F039-4011-98DE-17464A67B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AEE3BBA-6FEA-9A55-EA77-1C600CDA78E9}"/>
              </a:ext>
            </a:extLst>
          </p:cNvPr>
          <p:cNvSpPr>
            <a:spLocks noGrp="1"/>
          </p:cNvSpPr>
          <p:nvPr>
            <p:ph type="title"/>
          </p:nvPr>
        </p:nvSpPr>
        <p:spPr>
          <a:xfrm>
            <a:off x="581192" y="702156"/>
            <a:ext cx="7225075" cy="1013800"/>
          </a:xfrm>
        </p:spPr>
        <p:txBody>
          <a:bodyPr>
            <a:normAutofit/>
          </a:bodyPr>
          <a:lstStyle/>
          <a:p>
            <a:r>
              <a:rPr lang="pl-PL">
                <a:solidFill>
                  <a:schemeClr val="accent1"/>
                </a:solidFill>
              </a:rPr>
              <a:t>Badania naukowe</a:t>
            </a:r>
          </a:p>
        </p:txBody>
      </p:sp>
      <p:grpSp>
        <p:nvGrpSpPr>
          <p:cNvPr id="36" name="Group 35">
            <a:extLst>
              <a:ext uri="{FF2B5EF4-FFF2-40B4-BE49-F238E27FC236}">
                <a16:creationId xmlns:a16="http://schemas.microsoft.com/office/drawing/2014/main" id="{85EBB90B-3A54-4B2B-9FA6-7B47E1075F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7" name="Rectangle 36">
              <a:extLst>
                <a:ext uri="{FF2B5EF4-FFF2-40B4-BE49-F238E27FC236}">
                  <a16:creationId xmlns:a16="http://schemas.microsoft.com/office/drawing/2014/main" id="{E04116F5-E398-4593-B279-7099177A0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8" name="Rectangle 37">
              <a:extLst>
                <a:ext uri="{FF2B5EF4-FFF2-40B4-BE49-F238E27FC236}">
                  <a16:creationId xmlns:a16="http://schemas.microsoft.com/office/drawing/2014/main" id="{DC1AD6AE-28AC-4C67-A749-1BC18D86C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9" name="Rectangle 38">
              <a:extLst>
                <a:ext uri="{FF2B5EF4-FFF2-40B4-BE49-F238E27FC236}">
                  <a16:creationId xmlns:a16="http://schemas.microsoft.com/office/drawing/2014/main" id="{D122DC0F-D6EF-4A88-9742-855D48E4E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sp>
        <p:nvSpPr>
          <p:cNvPr id="3" name="Symbol zastępczy zawartości 2">
            <a:extLst>
              <a:ext uri="{FF2B5EF4-FFF2-40B4-BE49-F238E27FC236}">
                <a16:creationId xmlns:a16="http://schemas.microsoft.com/office/drawing/2014/main" id="{68CB7C5B-26A1-0FFF-3347-C3B9E94987CD}"/>
              </a:ext>
            </a:extLst>
          </p:cNvPr>
          <p:cNvSpPr>
            <a:spLocks noGrp="1"/>
          </p:cNvSpPr>
          <p:nvPr>
            <p:ph idx="1"/>
          </p:nvPr>
        </p:nvSpPr>
        <p:spPr>
          <a:xfrm>
            <a:off x="581194" y="1896533"/>
            <a:ext cx="7225074" cy="3962266"/>
          </a:xfrm>
        </p:spPr>
        <p:txBody>
          <a:bodyPr>
            <a:normAutofit/>
          </a:bodyPr>
          <a:lstStyle/>
          <a:p>
            <a:pPr marR="0" lvl="0" defTabSz="914400" rtl="0" eaLnBrk="1" fontAlgn="auto" latinLnBrk="0" hangingPunct="1">
              <a:spcBef>
                <a:spcPts val="0"/>
              </a:spcBef>
              <a:buClrTx/>
              <a:buSzTx/>
              <a:buFont typeface="Wingdings" panose="05000000000000000000" pitchFamily="2" charset="2"/>
              <a:buChar char="ü"/>
              <a:tabLst/>
              <a:defRPr/>
            </a:pPr>
            <a:r>
              <a:rPr lang="pl-PL" sz="2000" dirty="0"/>
              <a:t>Widzenie komputerowe, przetwarzanie i rozpoznawanie obrazów</a:t>
            </a:r>
          </a:p>
          <a:p>
            <a:pPr marR="0" lvl="0" defTabSz="914400" rtl="0" eaLnBrk="1" fontAlgn="auto" latinLnBrk="0" hangingPunct="1">
              <a:spcBef>
                <a:spcPts val="0"/>
              </a:spcBef>
              <a:buClrTx/>
              <a:buSzTx/>
              <a:buFont typeface="Wingdings" panose="05000000000000000000" pitchFamily="2" charset="2"/>
              <a:buChar char="ü"/>
              <a:tabLst/>
              <a:defRPr/>
            </a:pPr>
            <a:r>
              <a:rPr lang="pl-PL" sz="2000" dirty="0"/>
              <a:t>Aplikacje internetowe dla biznesu</a:t>
            </a:r>
          </a:p>
          <a:p>
            <a:pPr marR="0" lvl="0" defTabSz="914400" rtl="0" eaLnBrk="1" fontAlgn="auto" latinLnBrk="0" hangingPunct="1">
              <a:spcBef>
                <a:spcPts val="0"/>
              </a:spcBef>
              <a:buClrTx/>
              <a:buSzTx/>
              <a:buFont typeface="Wingdings" panose="05000000000000000000" pitchFamily="2" charset="2"/>
              <a:buChar char="ü"/>
              <a:tabLst/>
              <a:defRPr/>
            </a:pPr>
            <a:r>
              <a:rPr lang="pl-PL" sz="2000" dirty="0"/>
              <a:t>Sztuczna inteligencja oraz jej zastosowania</a:t>
            </a:r>
          </a:p>
          <a:p>
            <a:pPr marR="0" lvl="0" defTabSz="914400" rtl="0" eaLnBrk="1" fontAlgn="auto" latinLnBrk="0" hangingPunct="1">
              <a:spcBef>
                <a:spcPts val="0"/>
              </a:spcBef>
              <a:buClrTx/>
              <a:buSzTx/>
              <a:buFont typeface="Wingdings" panose="05000000000000000000" pitchFamily="2" charset="2"/>
              <a:buChar char="ü"/>
              <a:tabLst/>
              <a:defRPr/>
            </a:pPr>
            <a:r>
              <a:rPr lang="pl-PL" sz="2000" dirty="0"/>
              <a:t>Cyfrowe przetwarzanie sygnałów oraz zastosowania</a:t>
            </a:r>
          </a:p>
          <a:p>
            <a:pPr marR="0" lvl="0" defTabSz="914400" rtl="0" eaLnBrk="1" fontAlgn="auto" latinLnBrk="0" hangingPunct="1">
              <a:spcBef>
                <a:spcPts val="0"/>
              </a:spcBef>
              <a:buClrTx/>
              <a:buSzTx/>
              <a:buFont typeface="Wingdings" panose="05000000000000000000" pitchFamily="2" charset="2"/>
              <a:buChar char="ü"/>
              <a:tabLst/>
              <a:defRPr/>
            </a:pPr>
            <a:r>
              <a:rPr lang="pl-PL" sz="2000" dirty="0"/>
              <a:t>Bezpieczeństwo systemów IT</a:t>
            </a:r>
          </a:p>
          <a:p>
            <a:pPr marR="0" lvl="0" defTabSz="914400" rtl="0" eaLnBrk="1" fontAlgn="auto" latinLnBrk="0" hangingPunct="1">
              <a:spcBef>
                <a:spcPts val="0"/>
              </a:spcBef>
              <a:buClrTx/>
              <a:buSzTx/>
              <a:buFont typeface="Wingdings" panose="05000000000000000000" pitchFamily="2" charset="2"/>
              <a:buChar char="ü"/>
              <a:tabLst/>
              <a:defRPr/>
            </a:pPr>
            <a:r>
              <a:rPr lang="pl-PL" sz="2000" dirty="0"/>
              <a:t>Sieci społeczne, dyfuzja informacji  oraz interakcje człowiek-komputer</a:t>
            </a:r>
          </a:p>
          <a:p>
            <a:pPr marR="0" lvl="0" defTabSz="914400" rtl="0" eaLnBrk="1" fontAlgn="auto" latinLnBrk="0" hangingPunct="1">
              <a:spcBef>
                <a:spcPts val="0"/>
              </a:spcBef>
              <a:buClrTx/>
              <a:buSzTx/>
              <a:buFont typeface="Wingdings" panose="05000000000000000000" pitchFamily="2" charset="2"/>
              <a:buChar char="ü"/>
              <a:tabLst/>
              <a:defRPr/>
            </a:pPr>
            <a:r>
              <a:rPr lang="pl-PL" sz="2000" dirty="0"/>
              <a:t>Obliczenia równoległe i rozproszone, kompilatory optymalizujące</a:t>
            </a:r>
          </a:p>
        </p:txBody>
      </p:sp>
      <p:pic>
        <p:nvPicPr>
          <p:cNvPr id="8" name="Obraz 7" descr="Obraz zawierający światło, budynek&#10;&#10;Opis wygenerowany automatycznie">
            <a:extLst>
              <a:ext uri="{FF2B5EF4-FFF2-40B4-BE49-F238E27FC236}">
                <a16:creationId xmlns:a16="http://schemas.microsoft.com/office/drawing/2014/main" id="{C8E41E0A-5462-C9D5-6D42-B2011155A1B1}"/>
              </a:ext>
            </a:extLst>
          </p:cNvPr>
          <p:cNvPicPr>
            <a:picLocks noChangeAspect="1"/>
          </p:cNvPicPr>
          <p:nvPr/>
        </p:nvPicPr>
        <p:blipFill rotWithShape="1">
          <a:blip r:embed="rId2"/>
          <a:srcRect l="18860" r="17340"/>
          <a:stretch/>
        </p:blipFill>
        <p:spPr>
          <a:xfrm>
            <a:off x="8042147" y="600075"/>
            <a:ext cx="3695828" cy="5792788"/>
          </a:xfrm>
          <a:prstGeom prst="rect">
            <a:avLst/>
          </a:prstGeom>
        </p:spPr>
      </p:pic>
    </p:spTree>
    <p:extLst>
      <p:ext uri="{BB962C8B-B14F-4D97-AF65-F5344CB8AC3E}">
        <p14:creationId xmlns:p14="http://schemas.microsoft.com/office/powerpoint/2010/main" val="4464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056572-ED82-4DD7-B52A-68EA405A158B}"/>
              </a:ext>
            </a:extLst>
          </p:cNvPr>
          <p:cNvSpPr>
            <a:spLocks noGrp="1"/>
          </p:cNvSpPr>
          <p:nvPr>
            <p:ph type="title"/>
          </p:nvPr>
        </p:nvSpPr>
        <p:spPr/>
        <p:txBody>
          <a:bodyPr>
            <a:normAutofit/>
          </a:bodyPr>
          <a:lstStyle/>
          <a:p>
            <a:pPr algn="r"/>
            <a:r>
              <a:rPr lang="pl-PL" altLang="pl-PL" dirty="0">
                <a:latin typeface="Calibri" panose="020F0502020204030204" pitchFamily="34" charset="0"/>
                <a:cs typeface="Calibri" panose="020F0502020204030204" pitchFamily="34" charset="0"/>
              </a:rPr>
              <a:t>Badania naukowe</a:t>
            </a:r>
            <a:endParaRPr lang="pl-PL" dirty="0">
              <a:latin typeface="Calibri" panose="020F0502020204030204" pitchFamily="34" charset="0"/>
              <a:cs typeface="Calibri" panose="020F0502020204030204" pitchFamily="34" charset="0"/>
            </a:endParaRPr>
          </a:p>
        </p:txBody>
      </p:sp>
      <p:pic>
        <p:nvPicPr>
          <p:cNvPr id="13" name="Obraz 12">
            <a:extLst>
              <a:ext uri="{FF2B5EF4-FFF2-40B4-BE49-F238E27FC236}">
                <a16:creationId xmlns:a16="http://schemas.microsoft.com/office/drawing/2014/main" id="{646AC79C-F807-4142-B34B-FA68F1324EE0}"/>
              </a:ext>
            </a:extLst>
          </p:cNvPr>
          <p:cNvPicPr>
            <a:picLocks noChangeAspect="1"/>
          </p:cNvPicPr>
          <p:nvPr/>
        </p:nvPicPr>
        <p:blipFill>
          <a:blip r:embed="rId3"/>
          <a:stretch>
            <a:fillRect/>
          </a:stretch>
        </p:blipFill>
        <p:spPr>
          <a:xfrm>
            <a:off x="581191" y="740094"/>
            <a:ext cx="604843" cy="969086"/>
          </a:xfrm>
          <a:prstGeom prst="rect">
            <a:avLst/>
          </a:prstGeom>
        </p:spPr>
      </p:pic>
      <p:sp>
        <p:nvSpPr>
          <p:cNvPr id="10" name="pole tekstowe 9">
            <a:extLst>
              <a:ext uri="{FF2B5EF4-FFF2-40B4-BE49-F238E27FC236}">
                <a16:creationId xmlns:a16="http://schemas.microsoft.com/office/drawing/2014/main" id="{98F08434-1F18-4EF7-A128-3A0F348781D9}"/>
              </a:ext>
            </a:extLst>
          </p:cNvPr>
          <p:cNvSpPr txBox="1"/>
          <p:nvPr/>
        </p:nvSpPr>
        <p:spPr>
          <a:xfrm>
            <a:off x="376307" y="2196841"/>
            <a:ext cx="3323544" cy="707886"/>
          </a:xfrm>
          <a:prstGeom prst="rect">
            <a:avLst/>
          </a:prstGeom>
          <a:noFill/>
        </p:spPr>
        <p:txBody>
          <a:bodyPr wrap="square">
            <a:spAutoFit/>
          </a:bodyPr>
          <a:lstStyle/>
          <a:p>
            <a:r>
              <a:rPr lang="en-US" sz="2000" i="0">
                <a:solidFill>
                  <a:srgbClr val="002856"/>
                </a:solidFill>
                <a:effectLst/>
                <a:latin typeface="Calibri" panose="020F0502020204030204" pitchFamily="34" charset="0"/>
                <a:cs typeface="Calibri" panose="020F0502020204030204" pitchFamily="34" charset="0"/>
              </a:rPr>
              <a:t>Gartner Top Strategic Technology Trends for 202</a:t>
            </a:r>
            <a:r>
              <a:rPr lang="pl-PL" sz="2000" i="0">
                <a:solidFill>
                  <a:srgbClr val="002856"/>
                </a:solidFill>
                <a:effectLst/>
                <a:latin typeface="Calibri" panose="020F0502020204030204" pitchFamily="34" charset="0"/>
                <a:cs typeface="Calibri" panose="020F0502020204030204" pitchFamily="34" charset="0"/>
              </a:rPr>
              <a:t>4</a:t>
            </a:r>
            <a:endParaRPr lang="en-US" sz="2000" i="0">
              <a:solidFill>
                <a:srgbClr val="002856"/>
              </a:solidFill>
              <a:effectLst/>
              <a:latin typeface="Calibri" panose="020F0502020204030204" pitchFamily="34" charset="0"/>
              <a:cs typeface="Calibri" panose="020F0502020204030204" pitchFamily="34" charset="0"/>
            </a:endParaRPr>
          </a:p>
        </p:txBody>
      </p:sp>
      <p:pic>
        <p:nvPicPr>
          <p:cNvPr id="8" name="Obraz 7">
            <a:extLst>
              <a:ext uri="{FF2B5EF4-FFF2-40B4-BE49-F238E27FC236}">
                <a16:creationId xmlns:a16="http://schemas.microsoft.com/office/drawing/2014/main" id="{DD4C3CAB-FD98-CAFE-4443-C5767A9C5415}"/>
              </a:ext>
            </a:extLst>
          </p:cNvPr>
          <p:cNvPicPr>
            <a:picLocks noChangeAspect="1"/>
          </p:cNvPicPr>
          <p:nvPr/>
        </p:nvPicPr>
        <p:blipFill>
          <a:blip r:embed="rId4"/>
          <a:stretch>
            <a:fillRect/>
          </a:stretch>
        </p:blipFill>
        <p:spPr>
          <a:xfrm>
            <a:off x="3150871" y="1944131"/>
            <a:ext cx="8422562" cy="4777590"/>
          </a:xfrm>
          <a:prstGeom prst="rect">
            <a:avLst/>
          </a:prstGeom>
        </p:spPr>
      </p:pic>
      <p:sp>
        <p:nvSpPr>
          <p:cNvPr id="14" name="Dziesięciokąt 13">
            <a:extLst>
              <a:ext uri="{FF2B5EF4-FFF2-40B4-BE49-F238E27FC236}">
                <a16:creationId xmlns:a16="http://schemas.microsoft.com/office/drawing/2014/main" id="{991D9680-F2EF-614C-E840-CFFDF3AB8710}"/>
              </a:ext>
            </a:extLst>
          </p:cNvPr>
          <p:cNvSpPr/>
          <p:nvPr/>
        </p:nvSpPr>
        <p:spPr>
          <a:xfrm>
            <a:off x="8053062" y="3692704"/>
            <a:ext cx="2100605" cy="1803476"/>
          </a:xfrm>
          <a:prstGeom prst="decagon">
            <a:avLst/>
          </a:prstGeom>
          <a:gradFill>
            <a:gsLst>
              <a:gs pos="0">
                <a:srgbClr val="6CADDF"/>
              </a:gs>
              <a:gs pos="84000">
                <a:srgbClr val="1A3260"/>
              </a:gs>
            </a:gsLs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lvl="1" algn="ctr"/>
            <a:r>
              <a:rPr lang="pl-PL">
                <a:solidFill>
                  <a:schemeClr val="bg1"/>
                </a:solidFill>
              </a:rPr>
              <a:t>Widzenie komputerowe </a:t>
            </a:r>
            <a:br>
              <a:rPr lang="pl-PL">
                <a:solidFill>
                  <a:schemeClr val="bg1"/>
                </a:solidFill>
              </a:rPr>
            </a:br>
            <a:r>
              <a:rPr lang="pl-PL">
                <a:solidFill>
                  <a:schemeClr val="bg1"/>
                </a:solidFill>
              </a:rPr>
              <a:t>i rozpoznawanie obrazów</a:t>
            </a:r>
          </a:p>
        </p:txBody>
      </p:sp>
      <p:sp>
        <p:nvSpPr>
          <p:cNvPr id="15" name="Dziesięciokąt 14">
            <a:extLst>
              <a:ext uri="{FF2B5EF4-FFF2-40B4-BE49-F238E27FC236}">
                <a16:creationId xmlns:a16="http://schemas.microsoft.com/office/drawing/2014/main" id="{A2381A82-0353-0917-A800-576DFDAE70D1}"/>
              </a:ext>
            </a:extLst>
          </p:cNvPr>
          <p:cNvSpPr/>
          <p:nvPr/>
        </p:nvSpPr>
        <p:spPr>
          <a:xfrm>
            <a:off x="9103364" y="4823595"/>
            <a:ext cx="2018734" cy="1945972"/>
          </a:xfrm>
          <a:prstGeom prst="decagon">
            <a:avLst/>
          </a:prstGeom>
          <a:gradFill>
            <a:gsLst>
              <a:gs pos="0">
                <a:srgbClr val="6CADDF"/>
              </a:gs>
              <a:gs pos="84000">
                <a:srgbClr val="1A3260"/>
              </a:gs>
            </a:gsLs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lvl="1" algn="ctr"/>
            <a:r>
              <a:rPr lang="pl-PL">
                <a:solidFill>
                  <a:schemeClr val="bg1"/>
                </a:solidFill>
              </a:rPr>
              <a:t>Aplikacje internetowe dla biznesu </a:t>
            </a:r>
          </a:p>
        </p:txBody>
      </p:sp>
      <p:sp>
        <p:nvSpPr>
          <p:cNvPr id="16" name="Dziesięciokąt 15">
            <a:extLst>
              <a:ext uri="{FF2B5EF4-FFF2-40B4-BE49-F238E27FC236}">
                <a16:creationId xmlns:a16="http://schemas.microsoft.com/office/drawing/2014/main" id="{8826805D-8C42-C195-129B-FD9D385DABAD}"/>
              </a:ext>
            </a:extLst>
          </p:cNvPr>
          <p:cNvSpPr/>
          <p:nvPr/>
        </p:nvSpPr>
        <p:spPr>
          <a:xfrm>
            <a:off x="7773672" y="2004839"/>
            <a:ext cx="2018734" cy="1945973"/>
          </a:xfrm>
          <a:prstGeom prst="decagon">
            <a:avLst/>
          </a:prstGeom>
          <a:gradFill>
            <a:gsLst>
              <a:gs pos="0">
                <a:srgbClr val="6CADDF"/>
              </a:gs>
              <a:gs pos="84000">
                <a:srgbClr val="1A3260"/>
              </a:gs>
            </a:gsLs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pl-PL" sz="1800">
                <a:solidFill>
                  <a:schemeClr val="bg1"/>
                </a:solidFill>
              </a:rPr>
              <a:t>Sieci społeczne, dyfuzja informacji</a:t>
            </a:r>
            <a:endParaRPr lang="pl-PL">
              <a:solidFill>
                <a:schemeClr val="bg1"/>
              </a:solidFill>
            </a:endParaRPr>
          </a:p>
        </p:txBody>
      </p:sp>
      <p:sp>
        <p:nvSpPr>
          <p:cNvPr id="17" name="Dziesięciokąt 16">
            <a:extLst>
              <a:ext uri="{FF2B5EF4-FFF2-40B4-BE49-F238E27FC236}">
                <a16:creationId xmlns:a16="http://schemas.microsoft.com/office/drawing/2014/main" id="{89CAFF05-C473-4591-8A64-F42C6244A8CE}"/>
              </a:ext>
            </a:extLst>
          </p:cNvPr>
          <p:cNvSpPr/>
          <p:nvPr/>
        </p:nvSpPr>
        <p:spPr>
          <a:xfrm>
            <a:off x="6692655" y="4823595"/>
            <a:ext cx="2018734" cy="1945973"/>
          </a:xfrm>
          <a:prstGeom prst="decagon">
            <a:avLst/>
          </a:prstGeom>
          <a:gradFill>
            <a:gsLst>
              <a:gs pos="0">
                <a:srgbClr val="6CADDF"/>
              </a:gs>
              <a:gs pos="84000">
                <a:srgbClr val="1A3260"/>
              </a:gs>
            </a:gsLs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lvl="1" algn="ctr"/>
            <a:r>
              <a:rPr lang="pl-PL">
                <a:solidFill>
                  <a:schemeClr val="bg1"/>
                </a:solidFill>
              </a:rPr>
              <a:t>Obliczenia równoległe</a:t>
            </a:r>
            <a:br>
              <a:rPr lang="pl-PL">
                <a:solidFill>
                  <a:schemeClr val="bg1"/>
                </a:solidFill>
              </a:rPr>
            </a:br>
            <a:r>
              <a:rPr lang="pl-PL">
                <a:solidFill>
                  <a:schemeClr val="bg1"/>
                </a:solidFill>
              </a:rPr>
              <a:t>i rozproszone, kompilatory optymalizujące</a:t>
            </a:r>
          </a:p>
        </p:txBody>
      </p:sp>
      <p:sp>
        <p:nvSpPr>
          <p:cNvPr id="18" name="Dziesięciokąt 17">
            <a:extLst>
              <a:ext uri="{FF2B5EF4-FFF2-40B4-BE49-F238E27FC236}">
                <a16:creationId xmlns:a16="http://schemas.microsoft.com/office/drawing/2014/main" id="{12BFC5C1-1215-40D0-F5F6-4290A12CF0DC}"/>
              </a:ext>
            </a:extLst>
          </p:cNvPr>
          <p:cNvSpPr/>
          <p:nvPr/>
        </p:nvSpPr>
        <p:spPr>
          <a:xfrm>
            <a:off x="1865095" y="4091464"/>
            <a:ext cx="2100605" cy="1945973"/>
          </a:xfrm>
          <a:prstGeom prst="decagon">
            <a:avLst/>
          </a:prstGeom>
          <a:gradFill>
            <a:gsLst>
              <a:gs pos="0">
                <a:srgbClr val="6CADDF"/>
              </a:gs>
              <a:gs pos="84000">
                <a:srgbClr val="1A3260"/>
              </a:gs>
            </a:gsLs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pl-PL">
                <a:solidFill>
                  <a:schemeClr val="bg1"/>
                </a:solidFill>
              </a:rPr>
              <a:t>Bezpieczeństwo systemów IT</a:t>
            </a:r>
          </a:p>
        </p:txBody>
      </p:sp>
      <p:sp>
        <p:nvSpPr>
          <p:cNvPr id="19" name="Dziesięciokąt 18">
            <a:extLst>
              <a:ext uri="{FF2B5EF4-FFF2-40B4-BE49-F238E27FC236}">
                <a16:creationId xmlns:a16="http://schemas.microsoft.com/office/drawing/2014/main" id="{C83EDED0-BC48-1E91-BF79-9775E341BEDE}"/>
              </a:ext>
            </a:extLst>
          </p:cNvPr>
          <p:cNvSpPr/>
          <p:nvPr/>
        </p:nvSpPr>
        <p:spPr>
          <a:xfrm>
            <a:off x="4959079" y="2145491"/>
            <a:ext cx="2018734" cy="1945973"/>
          </a:xfrm>
          <a:prstGeom prst="decagon">
            <a:avLst/>
          </a:prstGeom>
          <a:gradFill>
            <a:gsLst>
              <a:gs pos="0">
                <a:srgbClr val="6CADDF"/>
              </a:gs>
              <a:gs pos="84000">
                <a:srgbClr val="1A3260"/>
              </a:gs>
            </a:gsLs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pl-PL" sz="1800">
                <a:solidFill>
                  <a:schemeClr val="bg1"/>
                </a:solidFill>
              </a:rPr>
              <a:t>Cyfrowe przetwarzanie sygnałów</a:t>
            </a:r>
            <a:br>
              <a:rPr lang="pl-PL" sz="1800">
                <a:solidFill>
                  <a:schemeClr val="bg1"/>
                </a:solidFill>
              </a:rPr>
            </a:br>
            <a:r>
              <a:rPr lang="pl-PL" sz="1800">
                <a:solidFill>
                  <a:schemeClr val="bg1"/>
                </a:solidFill>
              </a:rPr>
              <a:t>i zastosowania</a:t>
            </a:r>
          </a:p>
        </p:txBody>
      </p:sp>
      <p:sp>
        <p:nvSpPr>
          <p:cNvPr id="20" name="Dziesięciokąt 19">
            <a:extLst>
              <a:ext uri="{FF2B5EF4-FFF2-40B4-BE49-F238E27FC236}">
                <a16:creationId xmlns:a16="http://schemas.microsoft.com/office/drawing/2014/main" id="{AC982CE3-8F17-B840-1EB2-BB1464DBEA99}"/>
              </a:ext>
            </a:extLst>
          </p:cNvPr>
          <p:cNvSpPr/>
          <p:nvPr/>
        </p:nvSpPr>
        <p:spPr>
          <a:xfrm>
            <a:off x="4622581" y="4676767"/>
            <a:ext cx="2018734" cy="1945973"/>
          </a:xfrm>
          <a:prstGeom prst="decagon">
            <a:avLst/>
          </a:prstGeom>
          <a:gradFill>
            <a:gsLst>
              <a:gs pos="0">
                <a:srgbClr val="6CADDF"/>
              </a:gs>
              <a:gs pos="84000">
                <a:srgbClr val="1A3260"/>
              </a:gs>
            </a:gsLst>
          </a:gra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pl-PL" sz="1800">
                <a:solidFill>
                  <a:schemeClr val="bg1"/>
                </a:solidFill>
              </a:rPr>
              <a:t>Sztuczna inteligencja oraz jej zastosowania</a:t>
            </a:r>
          </a:p>
        </p:txBody>
      </p:sp>
    </p:spTree>
    <p:extLst>
      <p:ext uri="{BB962C8B-B14F-4D97-AF65-F5344CB8AC3E}">
        <p14:creationId xmlns:p14="http://schemas.microsoft.com/office/powerpoint/2010/main" val="243253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out)">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out)">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out)">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out)">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koncepcja patrzenia na wszystko w oparciu o wiedzę. - scientific publications zdjęcia i obrazy z banku zdjęć">
            <a:extLst>
              <a:ext uri="{FF2B5EF4-FFF2-40B4-BE49-F238E27FC236}">
                <a16:creationId xmlns:a16="http://schemas.microsoft.com/office/drawing/2014/main" id="{76AA0E8F-3AC7-2D98-EEBC-A93F71317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 r="25581" b="-1"/>
          <a:stretch/>
        </p:blipFill>
        <p:spPr bwMode="auto">
          <a:xfrm>
            <a:off x="-7" y="10"/>
            <a:ext cx="755414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186" name="Group 1162">
            <a:extLst>
              <a:ext uri="{FF2B5EF4-FFF2-40B4-BE49-F238E27FC236}">
                <a16:creationId xmlns:a16="http://schemas.microsoft.com/office/drawing/2014/main" id="{20E164EF-80C0-420E-ADC0-88D5617E3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1"/>
            <a:ext cx="3703320" cy="5935131"/>
            <a:chOff x="438068" y="457201"/>
            <a:chExt cx="3703320" cy="5935131"/>
          </a:xfrm>
        </p:grpSpPr>
        <p:sp>
          <p:nvSpPr>
            <p:cNvPr id="1164" name="Rectangle 1163">
              <a:extLst>
                <a:ext uri="{FF2B5EF4-FFF2-40B4-BE49-F238E27FC236}">
                  <a16:creationId xmlns:a16="http://schemas.microsoft.com/office/drawing/2014/main" id="{2D82CEFD-91C9-42D6-9C50-DF3C7D3FC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41102"/>
              <a:ext cx="3702134" cy="575123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187" name="Rectangle 1164">
              <a:extLst>
                <a:ext uri="{FF2B5EF4-FFF2-40B4-BE49-F238E27FC236}">
                  <a16:creationId xmlns:a16="http://schemas.microsoft.com/office/drawing/2014/main" id="{48439930-3E3B-4B4E-8742-E3254C93B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1"/>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sp>
        <p:nvSpPr>
          <p:cNvPr id="2" name="Tytuł 1"/>
          <p:cNvSpPr>
            <a:spLocks noGrp="1"/>
          </p:cNvSpPr>
          <p:nvPr>
            <p:ph type="title"/>
          </p:nvPr>
        </p:nvSpPr>
        <p:spPr>
          <a:xfrm>
            <a:off x="598926" y="801969"/>
            <a:ext cx="3541276" cy="1362733"/>
          </a:xfrm>
        </p:spPr>
        <p:txBody>
          <a:bodyPr vert="horz" lIns="91440" tIns="45720" rIns="91440" bIns="45720" rtlCol="0" anchor="b">
            <a:normAutofit/>
          </a:bodyPr>
          <a:lstStyle/>
          <a:p>
            <a:pPr algn="l">
              <a:lnSpc>
                <a:spcPct val="90000"/>
              </a:lnSpc>
            </a:pPr>
            <a:r>
              <a:rPr lang="en-US" sz="2200" dirty="0" err="1">
                <a:solidFill>
                  <a:srgbClr val="FFFFFF"/>
                </a:solidFill>
              </a:rPr>
              <a:t>Liczba</a:t>
            </a:r>
            <a:r>
              <a:rPr lang="en-US" sz="2200" dirty="0">
                <a:solidFill>
                  <a:srgbClr val="FFFFFF"/>
                </a:solidFill>
              </a:rPr>
              <a:t> </a:t>
            </a:r>
            <a:r>
              <a:rPr lang="en-US" sz="2200" dirty="0" err="1">
                <a:solidFill>
                  <a:srgbClr val="FFFFFF"/>
                </a:solidFill>
              </a:rPr>
              <a:t>publikacji</a:t>
            </a:r>
            <a:br>
              <a:rPr lang="en-US" sz="2200" dirty="0">
                <a:solidFill>
                  <a:srgbClr val="FFFFFF"/>
                </a:solidFill>
              </a:rPr>
            </a:br>
            <a:r>
              <a:rPr lang="en-US" sz="2000" dirty="0">
                <a:solidFill>
                  <a:srgbClr val="FFFFFF"/>
                </a:solidFill>
              </a:rPr>
              <a:t>(</a:t>
            </a:r>
            <a:r>
              <a:rPr lang="en-US" sz="2000" dirty="0" err="1">
                <a:solidFill>
                  <a:srgbClr val="FFFFFF"/>
                </a:solidFill>
              </a:rPr>
              <a:t>czasopisma</a:t>
            </a:r>
            <a:r>
              <a:rPr lang="en-US" sz="2000" dirty="0">
                <a:solidFill>
                  <a:srgbClr val="FFFFFF"/>
                </a:solidFill>
              </a:rPr>
              <a:t> z IF,  </a:t>
            </a:r>
            <a:r>
              <a:rPr lang="en-US" sz="2000" dirty="0" err="1">
                <a:solidFill>
                  <a:srgbClr val="FFFFFF"/>
                </a:solidFill>
              </a:rPr>
              <a:t>konferencje</a:t>
            </a:r>
            <a:r>
              <a:rPr lang="en-US" sz="2000" dirty="0">
                <a:solidFill>
                  <a:srgbClr val="FFFFFF"/>
                </a:solidFill>
              </a:rPr>
              <a:t> Core A*, A, B) </a:t>
            </a:r>
          </a:p>
        </p:txBody>
      </p:sp>
      <p:sp>
        <p:nvSpPr>
          <p:cNvPr id="10" name="pole tekstowe 9">
            <a:extLst>
              <a:ext uri="{FF2B5EF4-FFF2-40B4-BE49-F238E27FC236}">
                <a16:creationId xmlns:a16="http://schemas.microsoft.com/office/drawing/2014/main" id="{79086986-FB2A-4A63-0830-0016E8FEAC89}"/>
              </a:ext>
            </a:extLst>
          </p:cNvPr>
          <p:cNvSpPr txBox="1"/>
          <p:nvPr/>
        </p:nvSpPr>
        <p:spPr>
          <a:xfrm>
            <a:off x="823791" y="2336482"/>
            <a:ext cx="2507238" cy="3499542"/>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000" dirty="0">
                <a:solidFill>
                  <a:srgbClr val="FFFFFF"/>
                </a:solidFill>
              </a:rPr>
              <a:t>Lata 1999 – 2000:  3</a:t>
            </a:r>
          </a:p>
          <a:p>
            <a:pPr>
              <a:spcBef>
                <a:spcPct val="20000"/>
              </a:spcBef>
              <a:spcAft>
                <a:spcPts val="600"/>
              </a:spcAft>
              <a:buClr>
                <a:schemeClr val="accent2"/>
              </a:buClr>
              <a:buSzPct val="92000"/>
            </a:pPr>
            <a:r>
              <a:rPr lang="en-US" sz="2000" dirty="0">
                <a:solidFill>
                  <a:srgbClr val="FFFFFF"/>
                </a:solidFill>
              </a:rPr>
              <a:t>Lata 2013 – 2016: 55 </a:t>
            </a:r>
          </a:p>
          <a:p>
            <a:pPr>
              <a:spcBef>
                <a:spcPct val="20000"/>
              </a:spcBef>
              <a:spcAft>
                <a:spcPts val="600"/>
              </a:spcAft>
              <a:buClr>
                <a:schemeClr val="accent2"/>
              </a:buClr>
              <a:buSzPct val="92000"/>
            </a:pPr>
            <a:r>
              <a:rPr lang="en-US" sz="2000" dirty="0">
                <a:solidFill>
                  <a:srgbClr val="FFFFFF"/>
                </a:solidFill>
              </a:rPr>
              <a:t>Lata 2021 – 2024: 179</a:t>
            </a:r>
          </a:p>
        </p:txBody>
      </p:sp>
      <p:pic>
        <p:nvPicPr>
          <p:cNvPr id="1030" name="Picture 6" descr="nauka publikacji - scientific publications zdjęcia i obrazy z banku zdjęć">
            <a:extLst>
              <a:ext uri="{FF2B5EF4-FFF2-40B4-BE49-F238E27FC236}">
                <a16:creationId xmlns:a16="http://schemas.microsoft.com/office/drawing/2014/main" id="{5137885D-3385-5AEB-5A79-212FB8B766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056"/>
          <a:stretch/>
        </p:blipFill>
        <p:spPr bwMode="auto">
          <a:xfrm>
            <a:off x="7554141" y="10"/>
            <a:ext cx="4637861" cy="3428990"/>
          </a:xfrm>
          <a:prstGeom prst="rect">
            <a:avLst/>
          </a:prstGeom>
          <a:noFill/>
          <a:extLst>
            <a:ext uri="{909E8E84-426E-40DD-AFC4-6F175D3DCCD1}">
              <a14:hiddenFill xmlns:a14="http://schemas.microsoft.com/office/drawing/2010/main">
                <a:solidFill>
                  <a:srgbClr val="FFFFFF"/>
                </a:solidFill>
              </a14:hiddenFill>
            </a:ext>
          </a:extLst>
        </p:spPr>
      </p:pic>
      <p:sp>
        <p:nvSpPr>
          <p:cNvPr id="1188" name="Rectangle 1166">
            <a:extLst>
              <a:ext uri="{FF2B5EF4-FFF2-40B4-BE49-F238E27FC236}">
                <a16:creationId xmlns:a16="http://schemas.microsoft.com/office/drawing/2014/main" id="{3BDDC790-0ACE-49B8-9553-4D0FF106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983" y="3383280"/>
            <a:ext cx="4678017" cy="914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9" name="Rectangle 1168">
            <a:extLst>
              <a:ext uri="{FF2B5EF4-FFF2-40B4-BE49-F238E27FC236}">
                <a16:creationId xmlns:a16="http://schemas.microsoft.com/office/drawing/2014/main" id="{65136CBB-EDCB-42E7-888D-2A628ECC3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429" y="-460"/>
            <a:ext cx="9144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10" descr="video thumbnail">
            <a:extLst>
              <a:ext uri="{FF2B5EF4-FFF2-40B4-BE49-F238E27FC236}">
                <a16:creationId xmlns:a16="http://schemas.microsoft.com/office/drawing/2014/main" id="{CAEC510A-E1A2-5052-1B55-843BD32444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956" r="6737" b="2"/>
          <a:stretch/>
        </p:blipFill>
        <p:spPr bwMode="auto">
          <a:xfrm>
            <a:off x="7602874" y="3474720"/>
            <a:ext cx="4589131" cy="338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923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2ADD2-D083-08F8-3C64-4FE4B5C13F87}"/>
              </a:ext>
            </a:extLst>
          </p:cNvPr>
          <p:cNvSpPr>
            <a:spLocks noGrp="1"/>
          </p:cNvSpPr>
          <p:nvPr>
            <p:ph type="title"/>
          </p:nvPr>
        </p:nvSpPr>
        <p:spPr/>
        <p:txBody>
          <a:bodyPr>
            <a:normAutofit/>
          </a:bodyPr>
          <a:lstStyle/>
          <a:p>
            <a:pPr algn="r"/>
            <a:r>
              <a:rPr lang="pl-PL">
                <a:ea typeface="+mj-lt"/>
                <a:cs typeface="+mj-lt"/>
              </a:rPr>
              <a:t>Prace badawczo-rozwojowe</a:t>
            </a:r>
            <a:r>
              <a:rPr lang="en-US">
                <a:ea typeface="+mj-lt"/>
                <a:cs typeface="+mj-lt"/>
              </a:rPr>
              <a:t>:</a:t>
            </a:r>
            <a:br>
              <a:rPr lang="en-US">
                <a:ea typeface="+mj-lt"/>
                <a:cs typeface="+mj-lt"/>
              </a:rPr>
            </a:br>
            <a:r>
              <a:rPr lang="en-US" sz="2400">
                <a:ea typeface="+mj-lt"/>
                <a:cs typeface="+mj-lt"/>
              </a:rPr>
              <a:t>DRONY, OBRAZOWANIE MULTISPEKTRALNE, TERMOWIZJA, LIDAR</a:t>
            </a:r>
            <a:endParaRPr lang="en-US" sz="2400"/>
          </a:p>
        </p:txBody>
      </p:sp>
      <p:pic>
        <p:nvPicPr>
          <p:cNvPr id="9" name="Picture 8" descr="A white and gray topographic map&#10;&#10;Description automatically generated">
            <a:extLst>
              <a:ext uri="{FF2B5EF4-FFF2-40B4-BE49-F238E27FC236}">
                <a16:creationId xmlns:a16="http://schemas.microsoft.com/office/drawing/2014/main" id="{0C42812C-5579-FBF2-AD37-92FEFC5A123B}"/>
              </a:ext>
            </a:extLst>
          </p:cNvPr>
          <p:cNvPicPr>
            <a:picLocks noChangeAspect="1"/>
          </p:cNvPicPr>
          <p:nvPr/>
        </p:nvPicPr>
        <p:blipFill>
          <a:blip r:embed="rId3"/>
          <a:stretch>
            <a:fillRect/>
          </a:stretch>
        </p:blipFill>
        <p:spPr>
          <a:xfrm>
            <a:off x="4998408" y="1988147"/>
            <a:ext cx="4151856" cy="4151856"/>
          </a:xfrm>
          <a:prstGeom prst="rect">
            <a:avLst/>
          </a:prstGeom>
        </p:spPr>
      </p:pic>
      <p:pic>
        <p:nvPicPr>
          <p:cNvPr id="8" name="Picture 7" descr="A river running through a forest&#10;&#10;Description automatically generated">
            <a:extLst>
              <a:ext uri="{FF2B5EF4-FFF2-40B4-BE49-F238E27FC236}">
                <a16:creationId xmlns:a16="http://schemas.microsoft.com/office/drawing/2014/main" id="{DF9A177B-C95E-67D9-C713-6B3AF4DF9DF7}"/>
              </a:ext>
            </a:extLst>
          </p:cNvPr>
          <p:cNvPicPr>
            <a:picLocks noChangeAspect="1"/>
          </p:cNvPicPr>
          <p:nvPr/>
        </p:nvPicPr>
        <p:blipFill>
          <a:blip r:embed="rId4"/>
          <a:stretch>
            <a:fillRect/>
          </a:stretch>
        </p:blipFill>
        <p:spPr>
          <a:xfrm>
            <a:off x="443948" y="1988146"/>
            <a:ext cx="6179151" cy="4151855"/>
          </a:xfrm>
          <a:prstGeom prst="rect">
            <a:avLst/>
          </a:prstGeom>
          <a:ln w="3175">
            <a:solidFill>
              <a:schemeClr val="accent1"/>
            </a:solidFill>
          </a:ln>
          <a:effectLst>
            <a:outerShdw blurRad="50800" dist="38100" algn="l" rotWithShape="0">
              <a:prstClr val="black">
                <a:alpha val="40000"/>
              </a:prstClr>
            </a:outerShdw>
          </a:effectLst>
        </p:spPr>
      </p:pic>
      <p:pic>
        <p:nvPicPr>
          <p:cNvPr id="3" name="Picture 2">
            <a:extLst>
              <a:ext uri="{FF2B5EF4-FFF2-40B4-BE49-F238E27FC236}">
                <a16:creationId xmlns:a16="http://schemas.microsoft.com/office/drawing/2014/main" id="{7C0E9A60-5DAA-1101-F0D4-6F36F9659497}"/>
              </a:ext>
            </a:extLst>
          </p:cNvPr>
          <p:cNvPicPr>
            <a:picLocks noChangeAspect="1"/>
          </p:cNvPicPr>
          <p:nvPr/>
        </p:nvPicPr>
        <p:blipFill>
          <a:blip r:embed="rId5"/>
          <a:stretch>
            <a:fillRect/>
          </a:stretch>
        </p:blipFill>
        <p:spPr>
          <a:xfrm>
            <a:off x="8401877" y="1975726"/>
            <a:ext cx="3346173" cy="2161595"/>
          </a:xfrm>
          <a:prstGeom prst="rect">
            <a:avLst/>
          </a:prstGeom>
          <a:ln w="3175">
            <a:solidFill>
              <a:schemeClr val="accent1"/>
            </a:solidFill>
          </a:ln>
          <a:effectLst>
            <a:outerShdw blurRad="50800" dist="38100" dir="8100000" algn="tr" rotWithShape="0">
              <a:prstClr val="black">
                <a:alpha val="40000"/>
              </a:prstClr>
            </a:outerShdw>
          </a:effectLst>
        </p:spPr>
      </p:pic>
      <p:pic>
        <p:nvPicPr>
          <p:cNvPr id="7" name="Picture 6" descr="A white map with black lines and planes flying&#10;&#10;Description automatically generated with medium confidence">
            <a:extLst>
              <a:ext uri="{FF2B5EF4-FFF2-40B4-BE49-F238E27FC236}">
                <a16:creationId xmlns:a16="http://schemas.microsoft.com/office/drawing/2014/main" id="{D4F80A42-8D49-52B7-E713-5A1D4FF32E10}"/>
              </a:ext>
            </a:extLst>
          </p:cNvPr>
          <p:cNvPicPr>
            <a:picLocks noChangeAspect="1"/>
          </p:cNvPicPr>
          <p:nvPr/>
        </p:nvPicPr>
        <p:blipFill>
          <a:blip r:embed="rId6"/>
          <a:stretch>
            <a:fillRect/>
          </a:stretch>
        </p:blipFill>
        <p:spPr>
          <a:xfrm>
            <a:off x="9420401" y="2055653"/>
            <a:ext cx="2327649" cy="1266024"/>
          </a:xfrm>
          <a:prstGeom prst="rect">
            <a:avLst/>
          </a:prstGeom>
        </p:spPr>
      </p:pic>
      <p:pic>
        <p:nvPicPr>
          <p:cNvPr id="4" name="Picture 3" descr="A satellite view of a forest&#10;&#10;Description automatically generated">
            <a:extLst>
              <a:ext uri="{FF2B5EF4-FFF2-40B4-BE49-F238E27FC236}">
                <a16:creationId xmlns:a16="http://schemas.microsoft.com/office/drawing/2014/main" id="{4476F9FB-9382-2578-E64B-4987B919C68B}"/>
              </a:ext>
            </a:extLst>
          </p:cNvPr>
          <p:cNvPicPr>
            <a:picLocks noChangeAspect="1"/>
          </p:cNvPicPr>
          <p:nvPr/>
        </p:nvPicPr>
        <p:blipFill>
          <a:blip r:embed="rId7"/>
          <a:stretch>
            <a:fillRect/>
          </a:stretch>
        </p:blipFill>
        <p:spPr>
          <a:xfrm>
            <a:off x="7477178" y="3056524"/>
            <a:ext cx="3346173" cy="1902846"/>
          </a:xfrm>
          <a:prstGeom prst="rect">
            <a:avLst/>
          </a:prstGeom>
          <a:ln w="3175">
            <a:solidFill>
              <a:schemeClr val="accent1"/>
            </a:solidFill>
          </a:ln>
          <a:effectLst>
            <a:outerShdw blurRad="50800" dist="38100" dir="10800000" algn="r" rotWithShape="0">
              <a:prstClr val="black">
                <a:alpha val="40000"/>
              </a:prstClr>
            </a:outerShdw>
          </a:effectLst>
        </p:spPr>
      </p:pic>
      <p:pic>
        <p:nvPicPr>
          <p:cNvPr id="5" name="Picture 4" descr="A map of land with different colored areas&#10;&#10;Description automatically generated">
            <a:extLst>
              <a:ext uri="{FF2B5EF4-FFF2-40B4-BE49-F238E27FC236}">
                <a16:creationId xmlns:a16="http://schemas.microsoft.com/office/drawing/2014/main" id="{3B355DE8-1CC1-7B69-99E9-2BAFC6972E19}"/>
              </a:ext>
            </a:extLst>
          </p:cNvPr>
          <p:cNvPicPr>
            <a:picLocks noChangeAspect="1"/>
          </p:cNvPicPr>
          <p:nvPr/>
        </p:nvPicPr>
        <p:blipFill>
          <a:blip r:embed="rId8"/>
          <a:stretch>
            <a:fillRect/>
          </a:stretch>
        </p:blipFill>
        <p:spPr>
          <a:xfrm>
            <a:off x="8401878" y="4058333"/>
            <a:ext cx="3346174" cy="2081668"/>
          </a:xfrm>
          <a:prstGeom prst="rect">
            <a:avLst/>
          </a:prstGeom>
          <a:ln w="3175">
            <a:solidFill>
              <a:schemeClr val="accent1"/>
            </a:solidFill>
          </a:ln>
          <a:effectLst>
            <a:outerShdw blurRad="50800" dist="38100" dir="13500000" algn="br" rotWithShape="0">
              <a:prstClr val="black">
                <a:alpha val="40000"/>
              </a:prstClr>
            </a:outerShdw>
          </a:effectLst>
        </p:spPr>
      </p:pic>
      <p:sp>
        <p:nvSpPr>
          <p:cNvPr id="10" name="pole tekstowe 8">
            <a:extLst>
              <a:ext uri="{FF2B5EF4-FFF2-40B4-BE49-F238E27FC236}">
                <a16:creationId xmlns:a16="http://schemas.microsoft.com/office/drawing/2014/main" id="{979208D1-1200-8FF3-CDB6-C0958501F4D8}"/>
              </a:ext>
            </a:extLst>
          </p:cNvPr>
          <p:cNvSpPr txBox="1"/>
          <p:nvPr/>
        </p:nvSpPr>
        <p:spPr>
          <a:xfrm>
            <a:off x="437023" y="6219928"/>
            <a:ext cx="11402297" cy="400110"/>
          </a:xfrm>
          <a:prstGeom prst="rect">
            <a:avLst/>
          </a:prstGeom>
          <a:noFill/>
        </p:spPr>
        <p:txBody>
          <a:bodyPr wrap="square">
            <a:spAutoFit/>
          </a:bodyPr>
          <a:lstStyle/>
          <a:p>
            <a:r>
              <a:rPr lang="pl-PL" sz="2000">
                <a:solidFill>
                  <a:srgbClr val="1A3260"/>
                </a:solidFill>
                <a:effectLst/>
                <a:latin typeface="Calibri" panose="020F0502020204030204" pitchFamily="34" charset="0"/>
                <a:ea typeface="Times New Roman" panose="02020603050405020304" pitchFamily="18" charset="0"/>
                <a:cs typeface="Calibri" panose="020F0502020204030204" pitchFamily="34" charset="0"/>
              </a:rPr>
              <a:t>Automatyczna lokalizacja i monitorowanie występowania roślin inwazyjnych, np. barszczu </a:t>
            </a:r>
            <a:r>
              <a:rPr lang="pl-PL" sz="2000">
                <a:solidFill>
                  <a:srgbClr val="1A3260"/>
                </a:solidFill>
                <a:latin typeface="Calibri" panose="020F0502020204030204" pitchFamily="34" charset="0"/>
                <a:ea typeface="Times New Roman" panose="02020603050405020304" pitchFamily="18" charset="0"/>
                <a:cs typeface="Calibri" panose="020F0502020204030204" pitchFamily="34" charset="0"/>
              </a:rPr>
              <a:t>S</a:t>
            </a:r>
            <a:r>
              <a:rPr lang="pl-PL" sz="2000">
                <a:solidFill>
                  <a:srgbClr val="1A3260"/>
                </a:solidFill>
                <a:effectLst/>
                <a:latin typeface="Calibri" panose="020F0502020204030204" pitchFamily="34" charset="0"/>
                <a:ea typeface="Times New Roman" panose="02020603050405020304" pitchFamily="18" charset="0"/>
                <a:cs typeface="Calibri" panose="020F0502020204030204" pitchFamily="34" charset="0"/>
              </a:rPr>
              <a:t>osnowskiego </a:t>
            </a:r>
            <a:endParaRPr lang="en-US" sz="2000">
              <a:solidFill>
                <a:srgbClr val="1A326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300407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056572-ED82-4DD7-B52A-68EA405A158B}"/>
              </a:ext>
            </a:extLst>
          </p:cNvPr>
          <p:cNvSpPr>
            <a:spLocks noGrp="1"/>
          </p:cNvSpPr>
          <p:nvPr>
            <p:ph type="title"/>
          </p:nvPr>
        </p:nvSpPr>
        <p:spPr>
          <a:xfrm>
            <a:off x="581193" y="784088"/>
            <a:ext cx="11029616" cy="988332"/>
          </a:xfrm>
        </p:spPr>
        <p:txBody>
          <a:bodyPr>
            <a:normAutofit/>
          </a:bodyPr>
          <a:lstStyle/>
          <a:p>
            <a:pPr algn="r"/>
            <a:r>
              <a:rPr lang="pl-PL">
                <a:ea typeface="+mj-lt"/>
                <a:cs typeface="+mj-lt"/>
              </a:rPr>
              <a:t>Prace badawczo-rozwojowe</a:t>
            </a:r>
            <a:r>
              <a:rPr lang="en-US">
                <a:ea typeface="+mj-lt"/>
                <a:cs typeface="+mj-lt"/>
              </a:rPr>
              <a:t>:</a:t>
            </a:r>
            <a:br>
              <a:rPr lang="en-US">
                <a:ea typeface="+mj-lt"/>
                <a:cs typeface="+mj-lt"/>
              </a:rPr>
            </a:br>
            <a:r>
              <a:rPr lang="en-US">
                <a:ea typeface="+mj-lt"/>
                <a:cs typeface="+mj-lt"/>
              </a:rPr>
              <a:t> </a:t>
            </a:r>
            <a:r>
              <a:rPr lang="en-US" sz="2400">
                <a:ea typeface="+mj-lt"/>
                <a:cs typeface="+mj-lt"/>
              </a:rPr>
              <a:t>PKI, </a:t>
            </a:r>
            <a:r>
              <a:rPr lang="en-US" sz="2400" err="1">
                <a:ea typeface="+mj-lt"/>
                <a:cs typeface="+mj-lt"/>
              </a:rPr>
              <a:t>systemy</a:t>
            </a:r>
            <a:r>
              <a:rPr lang="en-US" sz="2400">
                <a:ea typeface="+mj-lt"/>
                <a:cs typeface="+mj-lt"/>
              </a:rPr>
              <a:t> </a:t>
            </a:r>
            <a:r>
              <a:rPr lang="en-US" sz="2400" err="1">
                <a:ea typeface="+mj-lt"/>
                <a:cs typeface="+mj-lt"/>
              </a:rPr>
              <a:t>podpisu</a:t>
            </a:r>
            <a:r>
              <a:rPr lang="en-US" sz="2400">
                <a:ea typeface="+mj-lt"/>
                <a:cs typeface="+mj-lt"/>
              </a:rPr>
              <a:t> </a:t>
            </a:r>
            <a:r>
              <a:rPr lang="en-US" sz="2400" err="1">
                <a:ea typeface="+mj-lt"/>
                <a:cs typeface="+mj-lt"/>
              </a:rPr>
              <a:t>elektronicznego</a:t>
            </a:r>
            <a:r>
              <a:rPr lang="pl-PL" sz="2400">
                <a:ea typeface="+mj-lt"/>
                <a:cs typeface="+mj-lt"/>
              </a:rPr>
              <a:t>, certyfikacja produktów</a:t>
            </a:r>
          </a:p>
        </p:txBody>
      </p:sp>
      <p:pic>
        <p:nvPicPr>
          <p:cNvPr id="13" name="Obraz 12">
            <a:extLst>
              <a:ext uri="{FF2B5EF4-FFF2-40B4-BE49-F238E27FC236}">
                <a16:creationId xmlns:a16="http://schemas.microsoft.com/office/drawing/2014/main" id="{646AC79C-F807-4142-B34B-FA68F1324EE0}"/>
              </a:ext>
            </a:extLst>
          </p:cNvPr>
          <p:cNvPicPr>
            <a:picLocks noChangeAspect="1"/>
          </p:cNvPicPr>
          <p:nvPr/>
        </p:nvPicPr>
        <p:blipFill>
          <a:blip r:embed="rId3"/>
          <a:stretch>
            <a:fillRect/>
          </a:stretch>
        </p:blipFill>
        <p:spPr>
          <a:xfrm>
            <a:off x="581191" y="740094"/>
            <a:ext cx="604843" cy="969086"/>
          </a:xfrm>
          <a:prstGeom prst="rect">
            <a:avLst/>
          </a:prstGeom>
        </p:spPr>
      </p:pic>
      <p:grpSp>
        <p:nvGrpSpPr>
          <p:cNvPr id="8" name="Grupa 7">
            <a:extLst>
              <a:ext uri="{FF2B5EF4-FFF2-40B4-BE49-F238E27FC236}">
                <a16:creationId xmlns:a16="http://schemas.microsoft.com/office/drawing/2014/main" id="{07A005F5-C872-4E48-9F44-C9435BDB37FA}"/>
              </a:ext>
            </a:extLst>
          </p:cNvPr>
          <p:cNvGrpSpPr/>
          <p:nvPr/>
        </p:nvGrpSpPr>
        <p:grpSpPr>
          <a:xfrm>
            <a:off x="3948101" y="1942010"/>
            <a:ext cx="2731376" cy="4850675"/>
            <a:chOff x="3117850" y="76200"/>
            <a:chExt cx="2908300" cy="4991100"/>
          </a:xfrm>
        </p:grpSpPr>
        <p:pic>
          <p:nvPicPr>
            <p:cNvPr id="9" name="Obraz 8">
              <a:extLst>
                <a:ext uri="{FF2B5EF4-FFF2-40B4-BE49-F238E27FC236}">
                  <a16:creationId xmlns:a16="http://schemas.microsoft.com/office/drawing/2014/main" id="{2C514A0B-8C0B-46B2-B94B-E126D2B5D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850" y="76200"/>
              <a:ext cx="2908300" cy="4991100"/>
            </a:xfrm>
            <a:prstGeom prst="rect">
              <a:avLst/>
            </a:prstGeom>
          </p:spPr>
        </p:pic>
        <p:pic>
          <p:nvPicPr>
            <p:cNvPr id="10" name="Obraz 9">
              <a:extLst>
                <a:ext uri="{FF2B5EF4-FFF2-40B4-BE49-F238E27FC236}">
                  <a16:creationId xmlns:a16="http://schemas.microsoft.com/office/drawing/2014/main" id="{1F7BD39B-1489-4F97-BD1E-690D89FC4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043" y="771549"/>
              <a:ext cx="2325085" cy="3312369"/>
            </a:xfrm>
            <a:prstGeom prst="rect">
              <a:avLst/>
            </a:prstGeom>
          </p:spPr>
        </p:pic>
        <p:sp>
          <p:nvSpPr>
            <p:cNvPr id="11" name="Prostokąt 10">
              <a:extLst>
                <a:ext uri="{FF2B5EF4-FFF2-40B4-BE49-F238E27FC236}">
                  <a16:creationId xmlns:a16="http://schemas.microsoft.com/office/drawing/2014/main" id="{2A23D8DC-F31C-44B0-9469-3FF258240D32}"/>
                </a:ext>
              </a:extLst>
            </p:cNvPr>
            <p:cNvSpPr/>
            <p:nvPr/>
          </p:nvSpPr>
          <p:spPr>
            <a:xfrm>
              <a:off x="3412430" y="3867894"/>
              <a:ext cx="2311698" cy="216024"/>
            </a:xfrm>
            <a:prstGeom prst="rect">
              <a:avLst/>
            </a:prstGeom>
            <a:solidFill>
              <a:schemeClr val="bg1"/>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12" name="Obraz 11">
              <a:extLst>
                <a:ext uri="{FF2B5EF4-FFF2-40B4-BE49-F238E27FC236}">
                  <a16:creationId xmlns:a16="http://schemas.microsoft.com/office/drawing/2014/main" id="{36BFF92D-313D-401D-BB93-16D89C5519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4263" y="3867894"/>
              <a:ext cx="1067670" cy="422460"/>
            </a:xfrm>
            <a:prstGeom prst="rect">
              <a:avLst/>
            </a:prstGeom>
          </p:spPr>
        </p:pic>
        <p:pic>
          <p:nvPicPr>
            <p:cNvPr id="14" name="Obraz 13">
              <a:extLst>
                <a:ext uri="{FF2B5EF4-FFF2-40B4-BE49-F238E27FC236}">
                  <a16:creationId xmlns:a16="http://schemas.microsoft.com/office/drawing/2014/main" id="{FB98FE19-52E4-437F-8D99-0477ABDAC3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8714" y="3867894"/>
              <a:ext cx="1013406" cy="432350"/>
            </a:xfrm>
            <a:prstGeom prst="rect">
              <a:avLst/>
            </a:prstGeom>
          </p:spPr>
        </p:pic>
      </p:grpSp>
      <p:grpSp>
        <p:nvGrpSpPr>
          <p:cNvPr id="3" name="Grupa 2">
            <a:extLst>
              <a:ext uri="{FF2B5EF4-FFF2-40B4-BE49-F238E27FC236}">
                <a16:creationId xmlns:a16="http://schemas.microsoft.com/office/drawing/2014/main" id="{F6C25259-8312-4CF6-8224-146C1245246A}"/>
              </a:ext>
            </a:extLst>
          </p:cNvPr>
          <p:cNvGrpSpPr/>
          <p:nvPr/>
        </p:nvGrpSpPr>
        <p:grpSpPr>
          <a:xfrm>
            <a:off x="405882" y="4600915"/>
            <a:ext cx="4374958" cy="988332"/>
            <a:chOff x="1436774" y="4036829"/>
            <a:chExt cx="4653773" cy="909444"/>
          </a:xfrm>
        </p:grpSpPr>
        <p:pic>
          <p:nvPicPr>
            <p:cNvPr id="21" name="Obraz 20">
              <a:extLst>
                <a:ext uri="{FF2B5EF4-FFF2-40B4-BE49-F238E27FC236}">
                  <a16:creationId xmlns:a16="http://schemas.microsoft.com/office/drawing/2014/main" id="{C0F5544F-2924-49AB-85B2-429F82A0B2BB}"/>
                </a:ext>
              </a:extLst>
            </p:cNvPr>
            <p:cNvPicPr>
              <a:picLocks noChangeAspect="1"/>
            </p:cNvPicPr>
            <p:nvPr/>
          </p:nvPicPr>
          <p:blipFill>
            <a:blip r:embed="rId8"/>
            <a:stretch>
              <a:fillRect/>
            </a:stretch>
          </p:blipFill>
          <p:spPr>
            <a:xfrm rot="17791429">
              <a:off x="3615847" y="2273487"/>
              <a:ext cx="295627" cy="4653773"/>
            </a:xfrm>
            <a:prstGeom prst="rect">
              <a:avLst/>
            </a:prstGeom>
          </p:spPr>
        </p:pic>
        <p:sp>
          <p:nvSpPr>
            <p:cNvPr id="22" name="Prostokąt 21">
              <a:extLst>
                <a:ext uri="{FF2B5EF4-FFF2-40B4-BE49-F238E27FC236}">
                  <a16:creationId xmlns:a16="http://schemas.microsoft.com/office/drawing/2014/main" id="{6A7A8C77-C0CD-4BA3-8F05-D007B04661E8}"/>
                </a:ext>
              </a:extLst>
            </p:cNvPr>
            <p:cNvSpPr/>
            <p:nvPr/>
          </p:nvSpPr>
          <p:spPr>
            <a:xfrm rot="1608391">
              <a:off x="1805120" y="4607718"/>
              <a:ext cx="3373352" cy="338555"/>
            </a:xfrm>
            <a:prstGeom prst="rect">
              <a:avLst/>
            </a:prstGeom>
          </p:spPr>
          <p:txBody>
            <a:bodyPr wrap="square">
              <a:spAutoFit/>
            </a:bodyPr>
            <a:lstStyle/>
            <a:p>
              <a:pPr lvl="0"/>
              <a:r>
                <a:rPr lang="pl-PL" sz="1600">
                  <a:solidFill>
                    <a:srgbClr val="00A4E0"/>
                  </a:solidFill>
                  <a:latin typeface="Geomanist" panose="02000503000000020004" pitchFamily="2" charset="0"/>
                </a:rPr>
                <a:t>mierzone podczas składania podpisu</a:t>
              </a:r>
              <a:endParaRPr lang="pl-PL" sz="1600">
                <a:solidFill>
                  <a:srgbClr val="00A4E0"/>
                </a:solidFill>
              </a:endParaRPr>
            </a:p>
          </p:txBody>
        </p:sp>
        <p:sp>
          <p:nvSpPr>
            <p:cNvPr id="23" name="Prostokąt 22">
              <a:extLst>
                <a:ext uri="{FF2B5EF4-FFF2-40B4-BE49-F238E27FC236}">
                  <a16:creationId xmlns:a16="http://schemas.microsoft.com/office/drawing/2014/main" id="{437E93EA-0C08-4106-B8A9-54EB428A1E06}"/>
                </a:ext>
              </a:extLst>
            </p:cNvPr>
            <p:cNvSpPr/>
            <p:nvPr/>
          </p:nvSpPr>
          <p:spPr>
            <a:xfrm rot="1636727">
              <a:off x="2012032" y="4036829"/>
              <a:ext cx="3296095" cy="338555"/>
            </a:xfrm>
            <a:prstGeom prst="rect">
              <a:avLst/>
            </a:prstGeom>
          </p:spPr>
          <p:txBody>
            <a:bodyPr wrap="none">
              <a:spAutoFit/>
            </a:bodyPr>
            <a:lstStyle/>
            <a:p>
              <a:r>
                <a:rPr lang="pl-PL" sz="1600">
                  <a:solidFill>
                    <a:srgbClr val="00A4E0"/>
                  </a:solidFill>
                  <a:latin typeface="Geomanist" panose="02000503000000020004" pitchFamily="2" charset="0"/>
                </a:rPr>
                <a:t>czas, nacisk, szybkość i przyśpieszenie</a:t>
              </a:r>
              <a:endParaRPr lang="pl-PL" sz="1600">
                <a:solidFill>
                  <a:srgbClr val="00A4E0"/>
                </a:solidFill>
              </a:endParaRPr>
            </a:p>
          </p:txBody>
        </p:sp>
      </p:grpSp>
      <p:cxnSp>
        <p:nvCxnSpPr>
          <p:cNvPr id="24" name="Łącznik: łamany 11">
            <a:extLst>
              <a:ext uri="{FF2B5EF4-FFF2-40B4-BE49-F238E27FC236}">
                <a16:creationId xmlns:a16="http://schemas.microsoft.com/office/drawing/2014/main" id="{B7F27F34-DD3C-416A-B41F-7D645B2D6C0E}"/>
              </a:ext>
            </a:extLst>
          </p:cNvPr>
          <p:cNvCxnSpPr>
            <a:cxnSpLocks/>
          </p:cNvCxnSpPr>
          <p:nvPr/>
        </p:nvCxnSpPr>
        <p:spPr>
          <a:xfrm rot="10800000" flipV="1">
            <a:off x="6270373" y="4881549"/>
            <a:ext cx="1070652" cy="969250"/>
          </a:xfrm>
          <a:prstGeom prst="bentConnector3">
            <a:avLst>
              <a:gd name="adj1" fmla="val 50000"/>
            </a:avLst>
          </a:prstGeom>
          <a:noFill/>
          <a:ln w="28575">
            <a:solidFill>
              <a:schemeClr val="tx1"/>
            </a:solidFill>
            <a:prstDash val="solid"/>
            <a:round/>
            <a:headEnd/>
            <a:tailEnd type="triangle"/>
          </a:ln>
        </p:spPr>
      </p:cxnSp>
      <p:sp>
        <p:nvSpPr>
          <p:cNvPr id="25" name="pole tekstowe 24">
            <a:extLst>
              <a:ext uri="{FF2B5EF4-FFF2-40B4-BE49-F238E27FC236}">
                <a16:creationId xmlns:a16="http://schemas.microsoft.com/office/drawing/2014/main" id="{5D364D13-E706-405C-9A36-CD5599FBBF60}"/>
              </a:ext>
            </a:extLst>
          </p:cNvPr>
          <p:cNvSpPr txBox="1"/>
          <p:nvPr/>
        </p:nvSpPr>
        <p:spPr>
          <a:xfrm>
            <a:off x="7050043" y="4957743"/>
            <a:ext cx="581963" cy="292388"/>
          </a:xfrm>
          <a:prstGeom prst="rect">
            <a:avLst/>
          </a:prstGeom>
          <a:solidFill>
            <a:schemeClr val="bg1"/>
          </a:solidFill>
        </p:spPr>
        <p:txBody>
          <a:bodyPr wrap="square" lIns="0" tIns="0" rIns="0" bIns="0" rtlCol="0">
            <a:spAutoFit/>
          </a:bodyPr>
          <a:lstStyle/>
          <a:p>
            <a:pPr>
              <a:lnSpc>
                <a:spcPct val="95000"/>
              </a:lnSpc>
              <a:spcAft>
                <a:spcPts val="1067"/>
              </a:spcAft>
              <a:buClr>
                <a:schemeClr val="accent1"/>
              </a:buClr>
              <a:buSzPct val="120000"/>
            </a:pPr>
            <a:r>
              <a:rPr lang="pl-PL" sz="2000"/>
              <a:t>PIN</a:t>
            </a:r>
          </a:p>
        </p:txBody>
      </p:sp>
      <p:pic>
        <p:nvPicPr>
          <p:cNvPr id="28" name="Obraz 27">
            <a:extLst>
              <a:ext uri="{FF2B5EF4-FFF2-40B4-BE49-F238E27FC236}">
                <a16:creationId xmlns:a16="http://schemas.microsoft.com/office/drawing/2014/main" id="{DA96A1C0-AF4E-4978-B969-B5489CCE9449}"/>
              </a:ext>
            </a:extLst>
          </p:cNvPr>
          <p:cNvPicPr>
            <a:picLocks noChangeAspect="1"/>
          </p:cNvPicPr>
          <p:nvPr/>
        </p:nvPicPr>
        <p:blipFill>
          <a:blip r:embed="rId9"/>
          <a:stretch>
            <a:fillRect/>
          </a:stretch>
        </p:blipFill>
        <p:spPr>
          <a:xfrm>
            <a:off x="5427198" y="6003627"/>
            <a:ext cx="757885" cy="267812"/>
          </a:xfrm>
          <a:prstGeom prst="rect">
            <a:avLst/>
          </a:prstGeom>
        </p:spPr>
      </p:pic>
      <p:cxnSp>
        <p:nvCxnSpPr>
          <p:cNvPr id="26" name="Łącznik: łamany 11">
            <a:extLst>
              <a:ext uri="{FF2B5EF4-FFF2-40B4-BE49-F238E27FC236}">
                <a16:creationId xmlns:a16="http://schemas.microsoft.com/office/drawing/2014/main" id="{DDB35CB5-157B-415A-9167-836A0DEB78A8}"/>
              </a:ext>
            </a:extLst>
          </p:cNvPr>
          <p:cNvCxnSpPr>
            <a:cxnSpLocks/>
          </p:cNvCxnSpPr>
          <p:nvPr/>
        </p:nvCxnSpPr>
        <p:spPr>
          <a:xfrm rot="10800000">
            <a:off x="6173140" y="6127538"/>
            <a:ext cx="1311194" cy="450783"/>
          </a:xfrm>
          <a:prstGeom prst="bentConnector3">
            <a:avLst>
              <a:gd name="adj1" fmla="val 50000"/>
            </a:avLst>
          </a:prstGeom>
          <a:noFill/>
          <a:ln w="28575">
            <a:solidFill>
              <a:schemeClr val="tx1"/>
            </a:solidFill>
            <a:prstDash val="solid"/>
            <a:round/>
            <a:headEnd/>
            <a:tailEnd type="triangle"/>
          </a:ln>
        </p:spPr>
      </p:cxnSp>
      <p:pic>
        <p:nvPicPr>
          <p:cNvPr id="33" name="Obraz 32">
            <a:extLst>
              <a:ext uri="{FF2B5EF4-FFF2-40B4-BE49-F238E27FC236}">
                <a16:creationId xmlns:a16="http://schemas.microsoft.com/office/drawing/2014/main" id="{EE40BCA2-6526-46C0-9BC7-87BC93F5B67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417" t="4321" r="4346" b="4348"/>
          <a:stretch/>
        </p:blipFill>
        <p:spPr bwMode="auto">
          <a:xfrm>
            <a:off x="8012017" y="1876695"/>
            <a:ext cx="3677675" cy="491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34">
            <a:extLst>
              <a:ext uri="{FF2B5EF4-FFF2-40B4-BE49-F238E27FC236}">
                <a16:creationId xmlns:a16="http://schemas.microsoft.com/office/drawing/2014/main" id="{65C2C8A1-E75E-4904-89ED-1E5D6056A22E}"/>
              </a:ext>
            </a:extLst>
          </p:cNvPr>
          <p:cNvPicPr>
            <a:picLocks noChangeAspect="1"/>
          </p:cNvPicPr>
          <p:nvPr/>
        </p:nvPicPr>
        <p:blipFill rotWithShape="1">
          <a:blip r:embed="rId11">
            <a:extLst>
              <a:ext uri="{28A0092B-C50C-407E-A947-70E740481C1C}">
                <a14:useLocalDpi xmlns:a14="http://schemas.microsoft.com/office/drawing/2010/main" val="0"/>
              </a:ext>
            </a:extLst>
          </a:blip>
          <a:srcRect l="7763" r="7827"/>
          <a:stretch/>
        </p:blipFill>
        <p:spPr>
          <a:xfrm>
            <a:off x="357050" y="2045733"/>
            <a:ext cx="3452795" cy="1335668"/>
          </a:xfrm>
          <a:prstGeom prst="rect">
            <a:avLst/>
          </a:prstGeom>
        </p:spPr>
      </p:pic>
      <p:sp>
        <p:nvSpPr>
          <p:cNvPr id="6" name="Dowolny kształt: kształt 16">
            <a:extLst>
              <a:ext uri="{FF2B5EF4-FFF2-40B4-BE49-F238E27FC236}">
                <a16:creationId xmlns:a16="http://schemas.microsoft.com/office/drawing/2014/main" id="{A6CC39C2-58B7-9ECD-2679-B4DD1348E9DB}"/>
              </a:ext>
            </a:extLst>
          </p:cNvPr>
          <p:cNvSpPr/>
          <p:nvPr/>
        </p:nvSpPr>
        <p:spPr>
          <a:xfrm>
            <a:off x="8272393" y="1882315"/>
            <a:ext cx="3474530" cy="939975"/>
          </a:xfrm>
          <a:custGeom>
            <a:avLst/>
            <a:gdLst>
              <a:gd name="connsiteX0" fmla="*/ 0 w 2071455"/>
              <a:gd name="connsiteY0" fmla="*/ 0 h 1242873"/>
              <a:gd name="connsiteX1" fmla="*/ 2071455 w 2071455"/>
              <a:gd name="connsiteY1" fmla="*/ 0 h 1242873"/>
              <a:gd name="connsiteX2" fmla="*/ 2071455 w 2071455"/>
              <a:gd name="connsiteY2" fmla="*/ 1242873 h 1242873"/>
              <a:gd name="connsiteX3" fmla="*/ 0 w 2071455"/>
              <a:gd name="connsiteY3" fmla="*/ 1242873 h 1242873"/>
              <a:gd name="connsiteX4" fmla="*/ 0 w 2071455"/>
              <a:gd name="connsiteY4" fmla="*/ 0 h 1242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455" h="1242873">
                <a:moveTo>
                  <a:pt x="0" y="0"/>
                </a:moveTo>
                <a:lnTo>
                  <a:pt x="2071455" y="0"/>
                </a:lnTo>
                <a:lnTo>
                  <a:pt x="2071455" y="1242873"/>
                </a:lnTo>
                <a:lnTo>
                  <a:pt x="0" y="1242873"/>
                </a:lnTo>
                <a:lnTo>
                  <a:pt x="0" y="0"/>
                </a:lnTo>
                <a:close/>
              </a:path>
            </a:pathLst>
          </a:custGeom>
          <a:gradFill flip="none" rotWithShape="1">
            <a:gsLst>
              <a:gs pos="0">
                <a:srgbClr val="6CADDF"/>
              </a:gs>
              <a:gs pos="46000">
                <a:schemeClr val="accent1">
                  <a:lumMod val="95000"/>
                  <a:lumOff val="5000"/>
                </a:schemeClr>
              </a:gs>
              <a:gs pos="100000">
                <a:schemeClr val="accent1">
                  <a:lumMod val="60000"/>
                </a:schemeClr>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spcFirstLastPara="0" vert="horz" wrap="square" lIns="60960" tIns="60960" rIns="60960" bIns="60960" numCol="1" spcCol="1270" anchor="ctr" anchorCtr="0">
            <a:noAutofit/>
          </a:bodyPr>
          <a:lstStyle/>
          <a:p>
            <a:pPr algn="ctr" defTabSz="711200">
              <a:lnSpc>
                <a:spcPct val="50000"/>
              </a:lnSpc>
              <a:spcAft>
                <a:spcPts val="1200"/>
              </a:spcAft>
            </a:pPr>
            <a:r>
              <a:rPr lang="pl-PL" altLang="en-US"/>
              <a:t>SAM - EAL 4+</a:t>
            </a:r>
            <a:endParaRPr lang="en-US"/>
          </a:p>
          <a:p>
            <a:pPr algn="ctr" defTabSz="711200">
              <a:lnSpc>
                <a:spcPct val="50000"/>
              </a:lnSpc>
              <a:spcAft>
                <a:spcPts val="1200"/>
              </a:spcAft>
            </a:pPr>
            <a:r>
              <a:rPr lang="pl-PL" altLang="en-US" sz="1400"/>
              <a:t>(</a:t>
            </a:r>
            <a:r>
              <a:rPr lang="en-GB" sz="1400" err="1">
                <a:ea typeface="Cambria"/>
              </a:rPr>
              <a:t>SimplySign</a:t>
            </a:r>
            <a:r>
              <a:rPr lang="en-GB" sz="1400">
                <a:ea typeface="Cambria"/>
              </a:rPr>
              <a:t> Signature Activation Module</a:t>
            </a:r>
            <a:r>
              <a:rPr lang="pl-PL" altLang="en-US" sz="1400"/>
              <a:t>)</a:t>
            </a:r>
          </a:p>
          <a:p>
            <a:pPr algn="ctr" defTabSz="711200">
              <a:lnSpc>
                <a:spcPct val="50000"/>
              </a:lnSpc>
              <a:spcAft>
                <a:spcPts val="1200"/>
              </a:spcAft>
            </a:pPr>
            <a:r>
              <a:rPr lang="pl-PL" altLang="en-US"/>
              <a:t>Zakończone</a:t>
            </a:r>
          </a:p>
        </p:txBody>
      </p:sp>
      <p:sp>
        <p:nvSpPr>
          <p:cNvPr id="27" name="Prostokąt 26">
            <a:extLst>
              <a:ext uri="{FF2B5EF4-FFF2-40B4-BE49-F238E27FC236}">
                <a16:creationId xmlns:a16="http://schemas.microsoft.com/office/drawing/2014/main" id="{222EC4C1-4840-4EC8-AA9D-B26C35EDFA54}"/>
              </a:ext>
            </a:extLst>
          </p:cNvPr>
          <p:cNvSpPr/>
          <p:nvPr/>
        </p:nvSpPr>
        <p:spPr>
          <a:xfrm>
            <a:off x="6880014" y="5992173"/>
            <a:ext cx="1407758" cy="584775"/>
          </a:xfrm>
          <a:prstGeom prst="rect">
            <a:avLst/>
          </a:prstGeom>
        </p:spPr>
        <p:txBody>
          <a:bodyPr wrap="none">
            <a:spAutoFit/>
          </a:bodyPr>
          <a:lstStyle/>
          <a:p>
            <a:r>
              <a:rPr lang="pl-PL" sz="1600">
                <a:latin typeface="Geomanist" panose="02000503000000020004" pitchFamily="2" charset="0"/>
              </a:rPr>
              <a:t>Kwalifikowany </a:t>
            </a:r>
            <a:br>
              <a:rPr lang="en-US" sz="1600">
                <a:latin typeface="Geomanist" panose="02000503000000020004" pitchFamily="2" charset="0"/>
              </a:rPr>
            </a:br>
            <a:r>
              <a:rPr lang="pl-PL" sz="1600">
                <a:latin typeface="Geomanist" panose="02000503000000020004" pitchFamily="2" charset="0"/>
              </a:rPr>
              <a:t>znacznik czasu</a:t>
            </a:r>
          </a:p>
        </p:txBody>
      </p:sp>
    </p:spTree>
    <p:extLst>
      <p:ext uri="{BB962C8B-B14F-4D97-AF65-F5344CB8AC3E}">
        <p14:creationId xmlns:p14="http://schemas.microsoft.com/office/powerpoint/2010/main" val="39539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
            <a:extLst>
              <a:ext uri="{FF2B5EF4-FFF2-40B4-BE49-F238E27FC236}">
                <a16:creationId xmlns:a16="http://schemas.microsoft.com/office/drawing/2014/main" id="{1ECAD703-8BEF-426E-AA4D-6425CA9938F1}"/>
              </a:ext>
            </a:extLst>
          </p:cNvPr>
          <p:cNvSpPr>
            <a:spLocks noGrp="1"/>
          </p:cNvSpPr>
          <p:nvPr>
            <p:ph type="title"/>
          </p:nvPr>
        </p:nvSpPr>
        <p:spPr>
          <a:xfrm>
            <a:off x="548535" y="720848"/>
            <a:ext cx="11029616" cy="988332"/>
          </a:xfrm>
        </p:spPr>
        <p:txBody>
          <a:bodyPr>
            <a:normAutofit/>
          </a:bodyPr>
          <a:lstStyle/>
          <a:p>
            <a:pPr algn="r"/>
            <a:r>
              <a:rPr lang="pl-PL" dirty="0">
                <a:ea typeface="+mj-lt"/>
                <a:cs typeface="+mj-lt"/>
              </a:rPr>
              <a:t>Prace badawczo-rozwojowe</a:t>
            </a:r>
            <a:r>
              <a:rPr lang="en-US" dirty="0">
                <a:ea typeface="+mj-lt"/>
                <a:cs typeface="+mj-lt"/>
              </a:rPr>
              <a:t>: </a:t>
            </a:r>
            <a:br>
              <a:rPr lang="pl-PL" dirty="0">
                <a:ea typeface="+mj-lt"/>
                <a:cs typeface="+mj-lt"/>
              </a:rPr>
            </a:br>
            <a:r>
              <a:rPr lang="pl-PL" sz="2400" dirty="0"/>
              <a:t>Projekt SYSABA (</a:t>
            </a:r>
            <a:r>
              <a:rPr lang="pl-PL" sz="2400" dirty="0" err="1"/>
              <a:t>SYStem</a:t>
            </a:r>
            <a:r>
              <a:rPr lang="pl-PL" sz="2400" dirty="0"/>
              <a:t> for Applied </a:t>
            </a:r>
            <a:r>
              <a:rPr lang="pl-PL" sz="2400" dirty="0" err="1"/>
              <a:t>Behavioral</a:t>
            </a:r>
            <a:r>
              <a:rPr lang="pl-PL" sz="2400" dirty="0"/>
              <a:t> Analysis) </a:t>
            </a:r>
          </a:p>
        </p:txBody>
      </p:sp>
      <p:pic>
        <p:nvPicPr>
          <p:cNvPr id="14" name="Obraz 13">
            <a:extLst>
              <a:ext uri="{FF2B5EF4-FFF2-40B4-BE49-F238E27FC236}">
                <a16:creationId xmlns:a16="http://schemas.microsoft.com/office/drawing/2014/main" id="{C3FE7942-814D-4C2D-9BC9-3707D5C60494}"/>
              </a:ext>
            </a:extLst>
          </p:cNvPr>
          <p:cNvPicPr>
            <a:picLocks noChangeAspect="1"/>
          </p:cNvPicPr>
          <p:nvPr/>
        </p:nvPicPr>
        <p:blipFill>
          <a:blip r:embed="rId3"/>
          <a:stretch>
            <a:fillRect/>
          </a:stretch>
        </p:blipFill>
        <p:spPr>
          <a:xfrm>
            <a:off x="581191" y="740094"/>
            <a:ext cx="604843" cy="969086"/>
          </a:xfrm>
          <a:prstGeom prst="rect">
            <a:avLst/>
          </a:prstGeom>
        </p:spPr>
      </p:pic>
      <p:grpSp>
        <p:nvGrpSpPr>
          <p:cNvPr id="16" name="Grupa 15">
            <a:extLst>
              <a:ext uri="{FF2B5EF4-FFF2-40B4-BE49-F238E27FC236}">
                <a16:creationId xmlns:a16="http://schemas.microsoft.com/office/drawing/2014/main" id="{971CCAB1-C96F-A4A7-4E1C-F3769546CD38}"/>
              </a:ext>
            </a:extLst>
          </p:cNvPr>
          <p:cNvGrpSpPr/>
          <p:nvPr/>
        </p:nvGrpSpPr>
        <p:grpSpPr>
          <a:xfrm>
            <a:off x="4761683" y="2092351"/>
            <a:ext cx="6118966" cy="2000007"/>
            <a:chOff x="3899474" y="2011681"/>
            <a:chExt cx="7515381" cy="2456430"/>
          </a:xfrm>
        </p:grpSpPr>
        <p:pic>
          <p:nvPicPr>
            <p:cNvPr id="5" name="Picture 3" descr="A map of the country&#10;&#10;Description automatically generated">
              <a:extLst>
                <a:ext uri="{FF2B5EF4-FFF2-40B4-BE49-F238E27FC236}">
                  <a16:creationId xmlns:a16="http://schemas.microsoft.com/office/drawing/2014/main" id="{672BCD6F-0CC9-BE8F-CAB0-ACF182401E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59" t="11421" r="9499" b="18525"/>
            <a:stretch/>
          </p:blipFill>
          <p:spPr>
            <a:xfrm>
              <a:off x="3899474" y="2011681"/>
              <a:ext cx="7515381" cy="1971739"/>
            </a:xfrm>
            <a:prstGeom prst="rect">
              <a:avLst/>
            </a:prstGeom>
          </p:spPr>
        </p:pic>
        <p:sp>
          <p:nvSpPr>
            <p:cNvPr id="7" name="pole tekstowe 6">
              <a:extLst>
                <a:ext uri="{FF2B5EF4-FFF2-40B4-BE49-F238E27FC236}">
                  <a16:creationId xmlns:a16="http://schemas.microsoft.com/office/drawing/2014/main" id="{8A04BE6C-B3C9-658C-AEAA-85903BF9C4B4}"/>
                </a:ext>
              </a:extLst>
            </p:cNvPr>
            <p:cNvSpPr txBox="1"/>
            <p:nvPr/>
          </p:nvSpPr>
          <p:spPr>
            <a:xfrm>
              <a:off x="4128831" y="3883336"/>
              <a:ext cx="6939075" cy="584775"/>
            </a:xfrm>
            <a:prstGeom prst="rect">
              <a:avLst/>
            </a:prstGeom>
            <a:noFill/>
          </p:spPr>
          <p:txBody>
            <a:bodyPr wrap="square">
              <a:spAutoFit/>
            </a:bodyPr>
            <a:lstStyle>
              <a:defPPr>
                <a:defRPr lang="en-US"/>
              </a:defPPr>
              <a:lvl1pPr>
                <a:defRPr sz="2000">
                  <a:solidFill>
                    <a:srgbClr val="1A3260"/>
                  </a:solidFill>
                  <a:effectLst/>
                  <a:latin typeface="Calibri" panose="020F0502020204030204" pitchFamily="34" charset="0"/>
                  <a:ea typeface="Times New Roman" panose="02020603050405020304" pitchFamily="18" charset="0"/>
                  <a:cs typeface="Calibri" panose="020F0502020204030204" pitchFamily="34" charset="0"/>
                </a:defRPr>
              </a:lvl1pPr>
            </a:lstStyle>
            <a:p>
              <a:r>
                <a:rPr lang="pl-PL" sz="1600" b="1">
                  <a:solidFill>
                    <a:srgbClr val="0070C0"/>
                  </a:solidFill>
                </a:rPr>
                <a:t>Liczba ośrodków terapeutów i pacjentów w podziale administracyjnym Polski po odfiltrowaniu rekordów z ośrodków szkoleniowych (stan 2023)</a:t>
              </a:r>
            </a:p>
          </p:txBody>
        </p:sp>
      </p:grpSp>
      <p:pic>
        <p:nvPicPr>
          <p:cNvPr id="19" name="Obraz 18" descr="A screenshot of a computer&#10;&#10;Description automatically generated">
            <a:extLst>
              <a:ext uri="{FF2B5EF4-FFF2-40B4-BE49-F238E27FC236}">
                <a16:creationId xmlns:a16="http://schemas.microsoft.com/office/drawing/2014/main" id="{2FB2330D-DCD2-721F-7DD7-05F1DF2D022A}"/>
              </a:ext>
            </a:extLst>
          </p:cNvPr>
          <p:cNvPicPr>
            <a:picLocks noChangeAspect="1"/>
          </p:cNvPicPr>
          <p:nvPr/>
        </p:nvPicPr>
        <p:blipFill rotWithShape="1">
          <a:blip r:embed="rId5"/>
          <a:srcRect l="25043" t="42397" r="27409" b="29973"/>
          <a:stretch/>
        </p:blipFill>
        <p:spPr bwMode="auto">
          <a:xfrm>
            <a:off x="4397390" y="4625109"/>
            <a:ext cx="6847553" cy="2237992"/>
          </a:xfrm>
          <a:prstGeom prst="rect">
            <a:avLst/>
          </a:prstGeom>
          <a:ln>
            <a:noFill/>
          </a:ln>
          <a:extLst>
            <a:ext uri="{53640926-AAD7-44D8-BBD7-CCE9431645EC}">
              <a14:shadowObscured xmlns:a14="http://schemas.microsoft.com/office/drawing/2010/main"/>
            </a:ext>
          </a:extLst>
        </p:spPr>
      </p:pic>
      <p:sp>
        <p:nvSpPr>
          <p:cNvPr id="12" name="pole tekstowe 11">
            <a:extLst>
              <a:ext uri="{FF2B5EF4-FFF2-40B4-BE49-F238E27FC236}">
                <a16:creationId xmlns:a16="http://schemas.microsoft.com/office/drawing/2014/main" id="{0CF7F517-FA0A-1B3F-5961-1BEF654AF489}"/>
              </a:ext>
            </a:extLst>
          </p:cNvPr>
          <p:cNvSpPr txBox="1"/>
          <p:nvPr/>
        </p:nvSpPr>
        <p:spPr>
          <a:xfrm>
            <a:off x="5271745" y="4802095"/>
            <a:ext cx="4597469" cy="338554"/>
          </a:xfrm>
          <a:prstGeom prst="rect">
            <a:avLst/>
          </a:prstGeom>
          <a:noFill/>
        </p:spPr>
        <p:txBody>
          <a:bodyPr wrap="square">
            <a:spAutoFit/>
          </a:bodyPr>
          <a:lstStyle>
            <a:defPPr>
              <a:defRPr lang="en-US"/>
            </a:defPPr>
            <a:lvl1pPr>
              <a:defRPr sz="1600">
                <a:solidFill>
                  <a:srgbClr val="1A3260"/>
                </a:solidFill>
                <a:effectLst/>
                <a:latin typeface="Calibri" panose="020F0502020204030204" pitchFamily="34" charset="0"/>
                <a:ea typeface="Times New Roman" panose="02020603050405020304" pitchFamily="18" charset="0"/>
                <a:cs typeface="Calibri" panose="020F0502020204030204" pitchFamily="34" charset="0"/>
              </a:defRPr>
            </a:lvl1pPr>
          </a:lstStyle>
          <a:p>
            <a:r>
              <a:rPr lang="pl-PL" b="1">
                <a:solidFill>
                  <a:srgbClr val="0070C0"/>
                </a:solidFill>
              </a:rPr>
              <a:t>Ocena systemy SYSABA przez terapeutów (2023)</a:t>
            </a:r>
          </a:p>
        </p:txBody>
      </p:sp>
      <p:sp>
        <p:nvSpPr>
          <p:cNvPr id="4" name="Tytuł 13">
            <a:extLst>
              <a:ext uri="{FF2B5EF4-FFF2-40B4-BE49-F238E27FC236}">
                <a16:creationId xmlns:a16="http://schemas.microsoft.com/office/drawing/2014/main" id="{42111807-B6C0-488F-96C2-CEA8B537EE53}"/>
              </a:ext>
            </a:extLst>
          </p:cNvPr>
          <p:cNvSpPr txBox="1">
            <a:spLocks/>
          </p:cNvSpPr>
          <p:nvPr/>
        </p:nvSpPr>
        <p:spPr>
          <a:xfrm>
            <a:off x="442913" y="1950836"/>
            <a:ext cx="3378171" cy="4734416"/>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l">
              <a:spcBef>
                <a:spcPts val="1200"/>
              </a:spcBef>
              <a:buFont typeface="Wingdings" panose="05000000000000000000" pitchFamily="2" charset="2"/>
              <a:buChar char="ü"/>
            </a:pPr>
            <a:r>
              <a:rPr lang="pl-PL" sz="1600" cap="none" dirty="0">
                <a:solidFill>
                  <a:schemeClr val="tx1"/>
                </a:solidFill>
                <a:latin typeface="+mn-lt"/>
                <a:ea typeface="Calibri Light" panose="020F0302020204030204" pitchFamily="34" charset="0"/>
                <a:cs typeface="Calibri Light" panose="020F0302020204030204" pitchFamily="34" charset="0"/>
              </a:rPr>
              <a:t>System wsparcia ośrodków terapii behawioralnej pracujących z osobami dotkniętymi zaburzeniami rozwojowymi</a:t>
            </a:r>
            <a:endParaRPr lang="pl-PL" sz="1600" dirty="0"/>
          </a:p>
          <a:p>
            <a:pPr marL="285750" lvl="0" indent="-285750" algn="l">
              <a:spcBef>
                <a:spcPts val="1200"/>
              </a:spcBef>
              <a:buFont typeface="Wingdings" panose="05000000000000000000" pitchFamily="2" charset="2"/>
              <a:buChar char="ü"/>
            </a:pPr>
            <a:r>
              <a:rPr lang="pl-PL" sz="1600" cap="none" dirty="0">
                <a:solidFill>
                  <a:schemeClr val="tx1"/>
                </a:solidFill>
                <a:effectLst/>
                <a:latin typeface="+mn-lt"/>
                <a:ea typeface="Calibri Light" panose="020F0302020204030204" pitchFamily="34" charset="0"/>
                <a:cs typeface="Calibri Light" panose="020F0302020204030204" pitchFamily="34" charset="0"/>
              </a:rPr>
              <a:t>Gromadzenie danych o przebiegu terapii on-line </a:t>
            </a:r>
          </a:p>
          <a:p>
            <a:pPr marL="285750" lvl="0" indent="-285750" algn="l">
              <a:spcBef>
                <a:spcPts val="1200"/>
              </a:spcBef>
              <a:buFont typeface="Wingdings" panose="05000000000000000000" pitchFamily="2" charset="2"/>
              <a:buChar char="ü"/>
            </a:pPr>
            <a:r>
              <a:rPr lang="pl-PL" sz="1600" cap="none" dirty="0">
                <a:solidFill>
                  <a:schemeClr val="tx1"/>
                </a:solidFill>
                <a:effectLst/>
                <a:latin typeface="+mn-lt"/>
                <a:ea typeface="Calibri Light" panose="020F0302020204030204" pitchFamily="34" charset="0"/>
                <a:cs typeface="Calibri Light" panose="020F0302020204030204" pitchFamily="34" charset="0"/>
              </a:rPr>
              <a:t>Zapewnienie sprawnej</a:t>
            </a:r>
            <a:br>
              <a:rPr lang="pl-PL" sz="1600" cap="none" dirty="0">
                <a:solidFill>
                  <a:schemeClr val="tx1"/>
                </a:solidFill>
                <a:effectLst/>
                <a:latin typeface="+mn-lt"/>
                <a:ea typeface="Calibri Light" panose="020F0302020204030204" pitchFamily="34" charset="0"/>
                <a:cs typeface="Calibri Light" panose="020F0302020204030204" pitchFamily="34" charset="0"/>
              </a:rPr>
            </a:br>
            <a:r>
              <a:rPr lang="pl-PL" sz="1600" cap="none" dirty="0">
                <a:solidFill>
                  <a:schemeClr val="tx1"/>
                </a:solidFill>
                <a:effectLst/>
                <a:latin typeface="+mn-lt"/>
                <a:ea typeface="Calibri Light" panose="020F0302020204030204" pitchFamily="34" charset="0"/>
                <a:cs typeface="Calibri Light" panose="020F0302020204030204" pitchFamily="34" charset="0"/>
              </a:rPr>
              <a:t>i szybkiej komunikacji pomiędzy aktorami systemu</a:t>
            </a:r>
          </a:p>
          <a:p>
            <a:pPr marL="285750" lvl="0" indent="-285750" algn="l">
              <a:spcBef>
                <a:spcPts val="1200"/>
              </a:spcBef>
              <a:buFont typeface="Wingdings" panose="05000000000000000000" pitchFamily="2" charset="2"/>
              <a:buChar char="ü"/>
            </a:pPr>
            <a:r>
              <a:rPr lang="pl-PL" sz="1600" cap="none" dirty="0">
                <a:solidFill>
                  <a:schemeClr val="tx1"/>
                </a:solidFill>
                <a:effectLst/>
                <a:latin typeface="+mn-lt"/>
                <a:ea typeface="Calibri Light" panose="020F0302020204030204" pitchFamily="34" charset="0"/>
                <a:cs typeface="Calibri Light" panose="020F0302020204030204" pitchFamily="34" charset="0"/>
              </a:rPr>
              <a:t>Tworzenie indywidualnych programów edukacyjnych</a:t>
            </a:r>
          </a:p>
          <a:p>
            <a:pPr marL="285750" lvl="0" indent="-285750" algn="l">
              <a:spcBef>
                <a:spcPts val="1200"/>
              </a:spcBef>
              <a:buFont typeface="Wingdings" panose="05000000000000000000" pitchFamily="2" charset="2"/>
              <a:buChar char="ü"/>
            </a:pPr>
            <a:r>
              <a:rPr lang="pl-PL" sz="1600" cap="none" dirty="0">
                <a:solidFill>
                  <a:schemeClr val="tx1"/>
                </a:solidFill>
                <a:effectLst/>
                <a:latin typeface="+mn-lt"/>
                <a:ea typeface="Calibri Light" panose="020F0302020204030204" pitchFamily="34" charset="0"/>
                <a:cs typeface="Calibri Light" panose="020F0302020204030204" pitchFamily="34" charset="0"/>
              </a:rPr>
              <a:t>Wspomaganie podejmowania decyzji przez terapeutę, poprzez analizę danych pochodzących z procesu uczenia</a:t>
            </a:r>
          </a:p>
        </p:txBody>
      </p:sp>
    </p:spTree>
    <p:extLst>
      <p:ext uri="{BB962C8B-B14F-4D97-AF65-F5344CB8AC3E}">
        <p14:creationId xmlns:p14="http://schemas.microsoft.com/office/powerpoint/2010/main" val="292144380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056572-ED82-4DD7-B52A-68EA405A158B}"/>
              </a:ext>
            </a:extLst>
          </p:cNvPr>
          <p:cNvSpPr>
            <a:spLocks noGrp="1"/>
          </p:cNvSpPr>
          <p:nvPr>
            <p:ph type="title"/>
          </p:nvPr>
        </p:nvSpPr>
        <p:spPr/>
        <p:txBody>
          <a:bodyPr/>
          <a:lstStyle/>
          <a:p>
            <a:r>
              <a:rPr lang="pl-PL">
                <a:ea typeface="+mj-lt"/>
                <a:cs typeface="+mj-lt"/>
              </a:rPr>
              <a:t>Przyszłość – nowy budynek…</a:t>
            </a:r>
          </a:p>
        </p:txBody>
      </p:sp>
      <p:pic>
        <p:nvPicPr>
          <p:cNvPr id="13" name="Obraz 12">
            <a:extLst>
              <a:ext uri="{FF2B5EF4-FFF2-40B4-BE49-F238E27FC236}">
                <a16:creationId xmlns:a16="http://schemas.microsoft.com/office/drawing/2014/main" id="{646AC79C-F807-4142-B34B-FA68F1324EE0}"/>
              </a:ext>
            </a:extLst>
          </p:cNvPr>
          <p:cNvPicPr>
            <a:picLocks noChangeAspect="1"/>
          </p:cNvPicPr>
          <p:nvPr/>
        </p:nvPicPr>
        <p:blipFill>
          <a:blip r:embed="rId3"/>
          <a:stretch>
            <a:fillRect/>
          </a:stretch>
        </p:blipFill>
        <p:spPr>
          <a:xfrm>
            <a:off x="581191" y="740094"/>
            <a:ext cx="604843" cy="969086"/>
          </a:xfrm>
          <a:prstGeom prst="rect">
            <a:avLst/>
          </a:prstGeom>
        </p:spPr>
      </p:pic>
      <p:pic>
        <p:nvPicPr>
          <p:cNvPr id="29" name="Obraz 28">
            <a:extLst>
              <a:ext uri="{FF2B5EF4-FFF2-40B4-BE49-F238E27FC236}">
                <a16:creationId xmlns:a16="http://schemas.microsoft.com/office/drawing/2014/main" id="{31B80196-F388-4303-BBFE-BA908FF8AA6A}"/>
              </a:ext>
            </a:extLst>
          </p:cNvPr>
          <p:cNvPicPr>
            <a:picLocks noChangeAspect="1"/>
          </p:cNvPicPr>
          <p:nvPr/>
        </p:nvPicPr>
        <p:blipFill>
          <a:blip r:embed="rId4"/>
          <a:stretch>
            <a:fillRect/>
          </a:stretch>
        </p:blipFill>
        <p:spPr>
          <a:xfrm>
            <a:off x="3044415" y="1964560"/>
            <a:ext cx="4054475" cy="2280642"/>
          </a:xfrm>
          <a:prstGeom prst="rect">
            <a:avLst/>
          </a:prstGeom>
          <a:ln>
            <a:noFill/>
          </a:ln>
          <a:effectLst>
            <a:softEdge rad="112500"/>
          </a:effectLst>
        </p:spPr>
      </p:pic>
      <p:sp>
        <p:nvSpPr>
          <p:cNvPr id="36" name="pole tekstowe 35">
            <a:extLst>
              <a:ext uri="{FF2B5EF4-FFF2-40B4-BE49-F238E27FC236}">
                <a16:creationId xmlns:a16="http://schemas.microsoft.com/office/drawing/2014/main" id="{D2613F85-485A-4140-A04F-A3F82540A670}"/>
              </a:ext>
            </a:extLst>
          </p:cNvPr>
          <p:cNvSpPr txBox="1"/>
          <p:nvPr/>
        </p:nvSpPr>
        <p:spPr>
          <a:xfrm>
            <a:off x="367889" y="1901107"/>
            <a:ext cx="2670296" cy="2400657"/>
          </a:xfrm>
          <a:prstGeom prst="rect">
            <a:avLst/>
          </a:prstGeom>
          <a:noFill/>
        </p:spPr>
        <p:txBody>
          <a:bodyPr wrap="square" lIns="91440" tIns="45720" rIns="91440" bIns="45720" anchor="t">
            <a:spAutoFit/>
          </a:bodyPr>
          <a:lstStyle/>
          <a:p>
            <a:pPr algn="ctr"/>
            <a:r>
              <a:rPr lang="pl-PL" sz="2400">
                <a:cs typeface="Calibri"/>
              </a:rPr>
              <a:t>Projekt nowego budynku </a:t>
            </a:r>
            <a:endParaRPr lang="pl-PL" sz="1400">
              <a:cs typeface="Calibri"/>
            </a:endParaRPr>
          </a:p>
          <a:p>
            <a:pPr algn="ctr"/>
            <a:r>
              <a:rPr lang="en-US" sz="1400" err="1">
                <a:cs typeface="Calibri"/>
              </a:rPr>
              <a:t>wrocławska</a:t>
            </a:r>
            <a:r>
              <a:rPr lang="en-US" sz="1400">
                <a:cs typeface="Calibri"/>
              </a:rPr>
              <a:t> </a:t>
            </a:r>
            <a:r>
              <a:rPr lang="en-US" sz="1400" err="1">
                <a:cs typeface="Calibri"/>
              </a:rPr>
              <a:t>pracowania</a:t>
            </a:r>
            <a:r>
              <a:rPr lang="en-US" sz="1400">
                <a:cs typeface="Calibri"/>
              </a:rPr>
              <a:t> </a:t>
            </a:r>
            <a:r>
              <a:rPr lang="en-US" sz="1400" err="1">
                <a:ea typeface="Calibri"/>
                <a:cs typeface="Calibri"/>
              </a:rPr>
              <a:t>Heinle</a:t>
            </a:r>
            <a:r>
              <a:rPr lang="en-US" sz="1400">
                <a:ea typeface="Calibri"/>
                <a:cs typeface="Calibri"/>
              </a:rPr>
              <a:t>, </a:t>
            </a:r>
            <a:r>
              <a:rPr lang="en-US" sz="1400" err="1">
                <a:ea typeface="Calibri"/>
                <a:cs typeface="Calibri"/>
              </a:rPr>
              <a:t>Wischer</a:t>
            </a:r>
            <a:r>
              <a:rPr lang="en-US" sz="1400">
                <a:ea typeface="Calibri"/>
                <a:cs typeface="Calibri"/>
              </a:rPr>
              <a:t> und Partner, </a:t>
            </a:r>
            <a:r>
              <a:rPr lang="pl-PL" sz="1400">
                <a:ea typeface="Calibri"/>
                <a:cs typeface="Calibri"/>
              </a:rPr>
              <a:t> </a:t>
            </a:r>
            <a:r>
              <a:rPr lang="en-US" sz="1400" err="1">
                <a:ea typeface="Calibri"/>
                <a:cs typeface="Calibri"/>
              </a:rPr>
              <a:t>Architekci</a:t>
            </a:r>
            <a:r>
              <a:rPr lang="en-US" sz="1400">
                <a:ea typeface="Calibri"/>
                <a:cs typeface="Calibri"/>
              </a:rPr>
              <a:t> Sp. z </a:t>
            </a:r>
            <a:r>
              <a:rPr lang="en-US" sz="1400" err="1">
                <a:ea typeface="Calibri"/>
                <a:cs typeface="Calibri"/>
              </a:rPr>
              <a:t>o.o.</a:t>
            </a:r>
            <a:endParaRPr lang="pl-PL" sz="1400"/>
          </a:p>
          <a:p>
            <a:pPr algn="ctr"/>
            <a:endParaRPr lang="en-US" sz="2400">
              <a:latin typeface="Calibri" panose="020F0502020204030204" pitchFamily="34" charset="0"/>
              <a:cs typeface="Calibri" panose="020F0502020204030204" pitchFamily="34" charset="0"/>
            </a:endParaRPr>
          </a:p>
          <a:p>
            <a:pPr algn="ctr"/>
            <a:r>
              <a:rPr lang="pl-PL">
                <a:ea typeface="Calibri"/>
                <a:cs typeface="Calibri"/>
              </a:rPr>
              <a:t>Nagroda główna w konkursie ZUT i SARP</a:t>
            </a:r>
          </a:p>
        </p:txBody>
      </p:sp>
      <p:pic>
        <p:nvPicPr>
          <p:cNvPr id="1026" name="Picture 2" descr="Projekt Wydziału Informatyki ZUT w Szczecinie opracowany przez wrocławską pracownię architektoniczną Heinle, Wischer und Partner Architekci. Nagroda główna w konkursie ZUT i SARP">
            <a:extLst>
              <a:ext uri="{FF2B5EF4-FFF2-40B4-BE49-F238E27FC236}">
                <a16:creationId xmlns:a16="http://schemas.microsoft.com/office/drawing/2014/main" id="{B615013C-09C9-5BCB-C1E3-DCF872EFD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617" y="2040508"/>
            <a:ext cx="3855795" cy="2204694"/>
          </a:xfrm>
          <a:prstGeom prst="rect">
            <a:avLst/>
          </a:prstGeom>
          <a:noFill/>
          <a:effectLst>
            <a:glow rad="139700">
              <a:schemeClr val="accent4">
                <a:satMod val="175000"/>
                <a:alpha val="40000"/>
              </a:schemeClr>
            </a:glow>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Projekt Wydziału Informatyki ZUT opracowany przez wrocławską pracownię architektoniczną Heinle, Wischer und Partner Architekci. Nagroda główna w konkursie ZUT i SARP">
            <a:extLst>
              <a:ext uri="{FF2B5EF4-FFF2-40B4-BE49-F238E27FC236}">
                <a16:creationId xmlns:a16="http://schemas.microsoft.com/office/drawing/2014/main" id="{DD6186A9-B92C-0D61-EB68-D3FD8E6F4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617" y="4504223"/>
            <a:ext cx="3855795" cy="2158918"/>
          </a:xfrm>
          <a:prstGeom prst="rect">
            <a:avLst/>
          </a:prstGeom>
          <a:noFill/>
          <a:effectLst>
            <a:glow rad="139700">
              <a:schemeClr val="accent4">
                <a:satMod val="175000"/>
                <a:alpha val="40000"/>
              </a:schemeClr>
            </a:glow>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Projekt Wydziału Informatyki ZUT opracowany przez wrocławską pracownię architektoniczną Heinle, Wischer und Partner Architekci. Nagroda główna w konkursie ZUT i SARP">
            <a:extLst>
              <a:ext uri="{FF2B5EF4-FFF2-40B4-BE49-F238E27FC236}">
                <a16:creationId xmlns:a16="http://schemas.microsoft.com/office/drawing/2014/main" id="{25F40DD8-9B88-A0A6-D034-C927CA22B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2330" y="2015398"/>
            <a:ext cx="3934932" cy="2254914"/>
          </a:xfrm>
          <a:prstGeom prst="rect">
            <a:avLst/>
          </a:prstGeom>
          <a:noFill/>
          <a:effectLst>
            <a:glow rad="139700">
              <a:schemeClr val="accent4">
                <a:satMod val="175000"/>
                <a:alpha val="40000"/>
              </a:schemeClr>
            </a:glow>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Projekt Wydziału Informatyki ZUT opracowany przez wrocławską pracownię architektoniczną Heinle, Wischer und Partner Architekci. Nagroda główna w konkursie ZUT i SARP">
            <a:extLst>
              <a:ext uri="{FF2B5EF4-FFF2-40B4-BE49-F238E27FC236}">
                <a16:creationId xmlns:a16="http://schemas.microsoft.com/office/drawing/2014/main" id="{1A6A6784-B241-8E4A-4B2B-EDFE5A3546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9202" y="4504223"/>
            <a:ext cx="3934932" cy="2158918"/>
          </a:xfrm>
          <a:prstGeom prst="rect">
            <a:avLst/>
          </a:prstGeom>
          <a:noFill/>
          <a:effectLst>
            <a:glow rad="139700">
              <a:schemeClr val="accent4">
                <a:satMod val="175000"/>
                <a:alpha val="40000"/>
              </a:schemeClr>
            </a:glow>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730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AC787E-6049-440B-AAFC-E8C64BC0C654}"/>
              </a:ext>
            </a:extLst>
          </p:cNvPr>
          <p:cNvSpPr>
            <a:spLocks noGrp="1"/>
          </p:cNvSpPr>
          <p:nvPr>
            <p:ph type="title"/>
          </p:nvPr>
        </p:nvSpPr>
        <p:spPr/>
        <p:txBody>
          <a:bodyPr>
            <a:normAutofit/>
          </a:bodyPr>
          <a:lstStyle/>
          <a:p>
            <a:pPr algn="r"/>
            <a:r>
              <a:rPr lang="pl-PL" b="0" i="0">
                <a:effectLst/>
                <a:latin typeface="Calibri" panose="020F0502020204030204" pitchFamily="34" charset="0"/>
                <a:cs typeface="Calibri" panose="020F0502020204030204" pitchFamily="34" charset="0"/>
              </a:rPr>
              <a:t>Rada ds. Kompetencji Absolwentów </a:t>
            </a:r>
            <a:br>
              <a:rPr lang="pl-PL" b="0" i="0">
                <a:effectLst/>
                <a:latin typeface="Calibri" panose="020F0502020204030204" pitchFamily="34" charset="0"/>
                <a:cs typeface="Calibri" panose="020F0502020204030204" pitchFamily="34" charset="0"/>
              </a:rPr>
            </a:br>
            <a:r>
              <a:rPr lang="pl-PL" b="0" i="0">
                <a:effectLst/>
                <a:latin typeface="Calibri" panose="020F0502020204030204" pitchFamily="34" charset="0"/>
                <a:cs typeface="Calibri" panose="020F0502020204030204" pitchFamily="34" charset="0"/>
              </a:rPr>
              <a:t>Wydziału Informatyki ZUT, od 10 grudnia 2010 r. </a:t>
            </a:r>
            <a:endParaRPr lang="pl-PL">
              <a:latin typeface="Calibri" panose="020F0502020204030204" pitchFamily="34" charset="0"/>
              <a:cs typeface="Calibri" panose="020F0502020204030204" pitchFamily="34" charset="0"/>
            </a:endParaRPr>
          </a:p>
        </p:txBody>
      </p:sp>
      <p:pic>
        <p:nvPicPr>
          <p:cNvPr id="12" name="Obraz 11">
            <a:extLst>
              <a:ext uri="{FF2B5EF4-FFF2-40B4-BE49-F238E27FC236}">
                <a16:creationId xmlns:a16="http://schemas.microsoft.com/office/drawing/2014/main" id="{DBB7395A-8A1D-48FF-A817-F8DC37346260}"/>
              </a:ext>
            </a:extLst>
          </p:cNvPr>
          <p:cNvPicPr>
            <a:picLocks noChangeAspect="1"/>
          </p:cNvPicPr>
          <p:nvPr/>
        </p:nvPicPr>
        <p:blipFill>
          <a:blip r:embed="rId2"/>
          <a:stretch>
            <a:fillRect/>
          </a:stretch>
        </p:blipFill>
        <p:spPr>
          <a:xfrm>
            <a:off x="581191" y="740094"/>
            <a:ext cx="604843" cy="969086"/>
          </a:xfrm>
          <a:prstGeom prst="rect">
            <a:avLst/>
          </a:prstGeom>
        </p:spPr>
      </p:pic>
      <p:sp>
        <p:nvSpPr>
          <p:cNvPr id="6" name="Symbol zastępczy zawartości 5">
            <a:extLst>
              <a:ext uri="{FF2B5EF4-FFF2-40B4-BE49-F238E27FC236}">
                <a16:creationId xmlns:a16="http://schemas.microsoft.com/office/drawing/2014/main" id="{29E00660-B97A-4092-88FE-368A3909DEF6}"/>
              </a:ext>
            </a:extLst>
          </p:cNvPr>
          <p:cNvSpPr txBox="1">
            <a:spLocks/>
          </p:cNvSpPr>
          <p:nvPr/>
        </p:nvSpPr>
        <p:spPr>
          <a:xfrm>
            <a:off x="1685131" y="1790700"/>
            <a:ext cx="8821737" cy="5067300"/>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975" lvl="1" indent="-180975" defTabSz="1524000">
              <a:spcAft>
                <a:spcPts val="600"/>
              </a:spcAft>
              <a:buFont typeface="Arial" panose="020B0604020202020204" pitchFamily="34" charset="0"/>
              <a:buChar char="•"/>
              <a:defRPr/>
            </a:pPr>
            <a:endParaRPr lang="pl-PL" sz="2000"/>
          </a:p>
        </p:txBody>
      </p:sp>
      <p:pic>
        <p:nvPicPr>
          <p:cNvPr id="15" name="Obraz 14">
            <a:extLst>
              <a:ext uri="{FF2B5EF4-FFF2-40B4-BE49-F238E27FC236}">
                <a16:creationId xmlns:a16="http://schemas.microsoft.com/office/drawing/2014/main" id="{935C8768-A3B9-4869-833D-E2A185E86FFB}"/>
              </a:ext>
            </a:extLst>
          </p:cNvPr>
          <p:cNvPicPr>
            <a:picLocks noChangeAspect="1"/>
          </p:cNvPicPr>
          <p:nvPr/>
        </p:nvPicPr>
        <p:blipFill rotWithShape="1">
          <a:blip r:embed="rId3"/>
          <a:srcRect l="34192" r="33170"/>
          <a:stretch/>
        </p:blipFill>
        <p:spPr>
          <a:xfrm>
            <a:off x="559771" y="2153699"/>
            <a:ext cx="1880754" cy="687755"/>
          </a:xfrm>
          <a:prstGeom prst="rect">
            <a:avLst/>
          </a:prstGeom>
        </p:spPr>
      </p:pic>
      <p:pic>
        <p:nvPicPr>
          <p:cNvPr id="17" name="Obraz 16" descr="Consileon Polska Sp. z o.o.">
            <a:extLst>
              <a:ext uri="{FF2B5EF4-FFF2-40B4-BE49-F238E27FC236}">
                <a16:creationId xmlns:a16="http://schemas.microsoft.com/office/drawing/2014/main" id="{16FB7A44-6B13-4E95-B520-348CD8AF405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67743" y="1865711"/>
            <a:ext cx="3121430" cy="1292342"/>
          </a:xfrm>
          <a:prstGeom prst="rect">
            <a:avLst/>
          </a:prstGeom>
          <a:noFill/>
          <a:ln>
            <a:noFill/>
          </a:ln>
        </p:spPr>
      </p:pic>
      <p:pic>
        <p:nvPicPr>
          <p:cNvPr id="20" name="Obraz 19" descr="home.pl Sp. j.  ">
            <a:extLst>
              <a:ext uri="{FF2B5EF4-FFF2-40B4-BE49-F238E27FC236}">
                <a16:creationId xmlns:a16="http://schemas.microsoft.com/office/drawing/2014/main" id="{1DE04346-04DA-45AD-92EB-7465A0FA435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8178" y="3208339"/>
            <a:ext cx="1568038" cy="482158"/>
          </a:xfrm>
          <a:prstGeom prst="rect">
            <a:avLst/>
          </a:prstGeom>
          <a:noFill/>
          <a:ln>
            <a:noFill/>
          </a:ln>
        </p:spPr>
      </p:pic>
      <p:pic>
        <p:nvPicPr>
          <p:cNvPr id="21" name="Obraz 20" descr="IAI S.A.">
            <a:extLst>
              <a:ext uri="{FF2B5EF4-FFF2-40B4-BE49-F238E27FC236}">
                <a16:creationId xmlns:a16="http://schemas.microsoft.com/office/drawing/2014/main" id="{8DDF52D1-C4B3-47E9-9CF0-0F075A8576A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77010" y="3067781"/>
            <a:ext cx="2422002" cy="717525"/>
          </a:xfrm>
          <a:prstGeom prst="rect">
            <a:avLst/>
          </a:prstGeom>
          <a:noFill/>
          <a:ln>
            <a:noFill/>
          </a:ln>
        </p:spPr>
      </p:pic>
      <p:pic>
        <p:nvPicPr>
          <p:cNvPr id="23" name="Obraz 22" descr="infinIT Codelab Sp. z o.o.">
            <a:extLst>
              <a:ext uri="{FF2B5EF4-FFF2-40B4-BE49-F238E27FC236}">
                <a16:creationId xmlns:a16="http://schemas.microsoft.com/office/drawing/2014/main" id="{44F9DE68-738E-4B14-B782-8A2DCFDC43A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99498" y="5102075"/>
            <a:ext cx="1623060" cy="579755"/>
          </a:xfrm>
          <a:prstGeom prst="rect">
            <a:avLst/>
          </a:prstGeom>
          <a:noFill/>
          <a:ln>
            <a:noFill/>
          </a:ln>
        </p:spPr>
      </p:pic>
      <p:pic>
        <p:nvPicPr>
          <p:cNvPr id="24" name="Obraz 23" descr="intive">
            <a:extLst>
              <a:ext uri="{FF2B5EF4-FFF2-40B4-BE49-F238E27FC236}">
                <a16:creationId xmlns:a16="http://schemas.microsoft.com/office/drawing/2014/main" id="{A3DE7396-113C-498B-9CED-A47AB324EF2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86179" y="5174583"/>
            <a:ext cx="1297847" cy="375523"/>
          </a:xfrm>
          <a:prstGeom prst="rect">
            <a:avLst/>
          </a:prstGeom>
          <a:noFill/>
          <a:ln>
            <a:noFill/>
          </a:ln>
        </p:spPr>
      </p:pic>
      <p:pic>
        <p:nvPicPr>
          <p:cNvPr id="25" name="Obraz 24" descr="IT Serwis">
            <a:extLst>
              <a:ext uri="{FF2B5EF4-FFF2-40B4-BE49-F238E27FC236}">
                <a16:creationId xmlns:a16="http://schemas.microsoft.com/office/drawing/2014/main" id="{F7F147D1-55B5-4278-AB1F-049613B07A4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160924" y="5102075"/>
            <a:ext cx="2152513" cy="579755"/>
          </a:xfrm>
          <a:prstGeom prst="rect">
            <a:avLst/>
          </a:prstGeom>
          <a:noFill/>
          <a:ln>
            <a:noFill/>
          </a:ln>
        </p:spPr>
      </p:pic>
      <p:pic>
        <p:nvPicPr>
          <p:cNvPr id="28" name="Obraz 27" descr="Mobica Limited Sp. z o.o.">
            <a:extLst>
              <a:ext uri="{FF2B5EF4-FFF2-40B4-BE49-F238E27FC236}">
                <a16:creationId xmlns:a16="http://schemas.microsoft.com/office/drawing/2014/main" id="{1E0C6E33-3438-493A-9477-D83DB2444DAA}"/>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0475943" y="2956117"/>
            <a:ext cx="1074973" cy="1112379"/>
          </a:xfrm>
          <a:prstGeom prst="rect">
            <a:avLst/>
          </a:prstGeom>
          <a:noFill/>
          <a:ln>
            <a:noFill/>
          </a:ln>
        </p:spPr>
      </p:pic>
      <p:pic>
        <p:nvPicPr>
          <p:cNvPr id="30" name="Obraz 29" descr="Nordic Consulting &amp; Development Company">
            <a:extLst>
              <a:ext uri="{FF2B5EF4-FFF2-40B4-BE49-F238E27FC236}">
                <a16:creationId xmlns:a16="http://schemas.microsoft.com/office/drawing/2014/main" id="{2047F5F1-1A3F-4988-9D23-FF0989F14490}"/>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749234" y="5895024"/>
            <a:ext cx="2125980" cy="850265"/>
          </a:xfrm>
          <a:prstGeom prst="rect">
            <a:avLst/>
          </a:prstGeom>
          <a:noFill/>
          <a:ln>
            <a:noFill/>
          </a:ln>
        </p:spPr>
      </p:pic>
      <p:pic>
        <p:nvPicPr>
          <p:cNvPr id="31" name="Obraz 30" descr="rayNET Polska Sp. z.o.o.">
            <a:extLst>
              <a:ext uri="{FF2B5EF4-FFF2-40B4-BE49-F238E27FC236}">
                <a16:creationId xmlns:a16="http://schemas.microsoft.com/office/drawing/2014/main" id="{414900E8-D3FB-4F8C-BA7E-26DDDECD2749}"/>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8165493" y="5096036"/>
            <a:ext cx="1524000" cy="528320"/>
          </a:xfrm>
          <a:prstGeom prst="rect">
            <a:avLst/>
          </a:prstGeom>
          <a:noFill/>
          <a:ln>
            <a:noFill/>
          </a:ln>
        </p:spPr>
      </p:pic>
      <p:pic>
        <p:nvPicPr>
          <p:cNvPr id="33" name="Obraz 32" descr="Szczeciński Park Naukowo-Technologiczny">
            <a:extLst>
              <a:ext uri="{FF2B5EF4-FFF2-40B4-BE49-F238E27FC236}">
                <a16:creationId xmlns:a16="http://schemas.microsoft.com/office/drawing/2014/main" id="{A8F1292C-68DD-48F8-A9DD-EF0EC0323179}"/>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8927493" y="6046572"/>
            <a:ext cx="1965960" cy="518160"/>
          </a:xfrm>
          <a:prstGeom prst="rect">
            <a:avLst/>
          </a:prstGeom>
          <a:noFill/>
          <a:ln>
            <a:noFill/>
          </a:ln>
        </p:spPr>
      </p:pic>
      <p:pic>
        <p:nvPicPr>
          <p:cNvPr id="4" name="Obraz 3">
            <a:extLst>
              <a:ext uri="{FF2B5EF4-FFF2-40B4-BE49-F238E27FC236}">
                <a16:creationId xmlns:a16="http://schemas.microsoft.com/office/drawing/2014/main" id="{348D2C7D-8494-49D0-9FBF-4DC056325910}"/>
              </a:ext>
            </a:extLst>
          </p:cNvPr>
          <p:cNvPicPr>
            <a:picLocks noChangeAspect="1"/>
          </p:cNvPicPr>
          <p:nvPr/>
        </p:nvPicPr>
        <p:blipFill>
          <a:blip r:embed="rId14"/>
          <a:stretch>
            <a:fillRect/>
          </a:stretch>
        </p:blipFill>
        <p:spPr>
          <a:xfrm>
            <a:off x="3174000" y="2357445"/>
            <a:ext cx="2384214" cy="262286"/>
          </a:xfrm>
          <a:prstGeom prst="rect">
            <a:avLst/>
          </a:prstGeom>
        </p:spPr>
      </p:pic>
      <p:pic>
        <p:nvPicPr>
          <p:cNvPr id="7" name="Obraz 6">
            <a:extLst>
              <a:ext uri="{FF2B5EF4-FFF2-40B4-BE49-F238E27FC236}">
                <a16:creationId xmlns:a16="http://schemas.microsoft.com/office/drawing/2014/main" id="{80AD918E-09BF-44D0-A218-2CFC117D8A27}"/>
              </a:ext>
            </a:extLst>
          </p:cNvPr>
          <p:cNvPicPr>
            <a:picLocks noChangeAspect="1"/>
          </p:cNvPicPr>
          <p:nvPr/>
        </p:nvPicPr>
        <p:blipFill>
          <a:blip r:embed="rId15"/>
          <a:stretch>
            <a:fillRect/>
          </a:stretch>
        </p:blipFill>
        <p:spPr>
          <a:xfrm>
            <a:off x="352973" y="3975778"/>
            <a:ext cx="2926376" cy="988332"/>
          </a:xfrm>
          <a:prstGeom prst="rect">
            <a:avLst/>
          </a:prstGeom>
        </p:spPr>
      </p:pic>
      <p:pic>
        <p:nvPicPr>
          <p:cNvPr id="9" name="Obraz 8">
            <a:extLst>
              <a:ext uri="{FF2B5EF4-FFF2-40B4-BE49-F238E27FC236}">
                <a16:creationId xmlns:a16="http://schemas.microsoft.com/office/drawing/2014/main" id="{D4A9BC64-308F-4011-81E4-203DE35CF9C6}"/>
              </a:ext>
            </a:extLst>
          </p:cNvPr>
          <p:cNvPicPr>
            <a:picLocks noChangeAspect="1"/>
          </p:cNvPicPr>
          <p:nvPr/>
        </p:nvPicPr>
        <p:blipFill>
          <a:blip r:embed="rId16"/>
          <a:stretch>
            <a:fillRect/>
          </a:stretch>
        </p:blipFill>
        <p:spPr>
          <a:xfrm>
            <a:off x="9494857" y="2262925"/>
            <a:ext cx="2060376" cy="425157"/>
          </a:xfrm>
          <a:prstGeom prst="rect">
            <a:avLst/>
          </a:prstGeom>
        </p:spPr>
      </p:pic>
      <p:pic>
        <p:nvPicPr>
          <p:cNvPr id="11" name="Obraz 10">
            <a:extLst>
              <a:ext uri="{FF2B5EF4-FFF2-40B4-BE49-F238E27FC236}">
                <a16:creationId xmlns:a16="http://schemas.microsoft.com/office/drawing/2014/main" id="{C579E10E-1D55-47E3-A489-C1E53B6FB448}"/>
              </a:ext>
            </a:extLst>
          </p:cNvPr>
          <p:cNvPicPr>
            <a:picLocks noChangeAspect="1"/>
          </p:cNvPicPr>
          <p:nvPr/>
        </p:nvPicPr>
        <p:blipFill>
          <a:blip r:embed="rId17"/>
          <a:stretch>
            <a:fillRect/>
          </a:stretch>
        </p:blipFill>
        <p:spPr>
          <a:xfrm>
            <a:off x="7144450" y="4235054"/>
            <a:ext cx="2680663" cy="452913"/>
          </a:xfrm>
          <a:prstGeom prst="rect">
            <a:avLst/>
          </a:prstGeom>
        </p:spPr>
      </p:pic>
      <p:pic>
        <p:nvPicPr>
          <p:cNvPr id="14" name="Grafika 13">
            <a:extLst>
              <a:ext uri="{FF2B5EF4-FFF2-40B4-BE49-F238E27FC236}">
                <a16:creationId xmlns:a16="http://schemas.microsoft.com/office/drawing/2014/main" id="{FB307166-3F90-481B-B675-D5EE2727D0A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064690" y="3125997"/>
            <a:ext cx="2368230" cy="710470"/>
          </a:xfrm>
          <a:prstGeom prst="rect">
            <a:avLst/>
          </a:prstGeom>
        </p:spPr>
      </p:pic>
      <p:pic>
        <p:nvPicPr>
          <p:cNvPr id="22" name="Obraz 21">
            <a:extLst>
              <a:ext uri="{FF2B5EF4-FFF2-40B4-BE49-F238E27FC236}">
                <a16:creationId xmlns:a16="http://schemas.microsoft.com/office/drawing/2014/main" id="{8ED9E215-3A05-4174-BD4A-B26B334D0276}"/>
              </a:ext>
            </a:extLst>
          </p:cNvPr>
          <p:cNvPicPr>
            <a:picLocks noChangeAspect="1"/>
          </p:cNvPicPr>
          <p:nvPr/>
        </p:nvPicPr>
        <p:blipFill>
          <a:blip r:embed="rId20"/>
          <a:stretch>
            <a:fillRect/>
          </a:stretch>
        </p:blipFill>
        <p:spPr>
          <a:xfrm>
            <a:off x="10298687" y="4234104"/>
            <a:ext cx="1584325" cy="1555932"/>
          </a:xfrm>
          <a:prstGeom prst="rect">
            <a:avLst/>
          </a:prstGeom>
        </p:spPr>
      </p:pic>
      <p:graphicFrame>
        <p:nvGraphicFramePr>
          <p:cNvPr id="26" name="Obiekt 25">
            <a:extLst>
              <a:ext uri="{FF2B5EF4-FFF2-40B4-BE49-F238E27FC236}">
                <a16:creationId xmlns:a16="http://schemas.microsoft.com/office/drawing/2014/main" id="{A3D0339A-7519-4C6E-9578-5FC266A16662}"/>
              </a:ext>
            </a:extLst>
          </p:cNvPr>
          <p:cNvGraphicFramePr>
            <a:graphicFrameLocks noChangeAspect="1"/>
          </p:cNvGraphicFramePr>
          <p:nvPr/>
        </p:nvGraphicFramePr>
        <p:xfrm>
          <a:off x="3832019" y="4207751"/>
          <a:ext cx="2614201" cy="505291"/>
        </p:xfrm>
        <a:graphic>
          <a:graphicData uri="http://schemas.openxmlformats.org/presentationml/2006/ole">
            <mc:AlternateContent xmlns:mc="http://schemas.openxmlformats.org/markup-compatibility/2006">
              <mc:Choice xmlns:v="urn:schemas-microsoft-com:vml" Requires="v">
                <p:oleObj name="Acrobat Document" r:id="rId21" imgW="6858000" imgH="1325644" progId="AcroExch.Document.DC">
                  <p:embed/>
                </p:oleObj>
              </mc:Choice>
              <mc:Fallback>
                <p:oleObj name="Acrobat Document" r:id="rId21" imgW="6858000" imgH="1325644" progId="AcroExch.Document.DC">
                  <p:embed/>
                  <p:pic>
                    <p:nvPicPr>
                      <p:cNvPr id="26" name="Obiekt 25">
                        <a:extLst>
                          <a:ext uri="{FF2B5EF4-FFF2-40B4-BE49-F238E27FC236}">
                            <a16:creationId xmlns:a16="http://schemas.microsoft.com/office/drawing/2014/main" id="{A3D0339A-7519-4C6E-9578-5FC266A16662}"/>
                          </a:ext>
                        </a:extLst>
                      </p:cNvPr>
                      <p:cNvPicPr/>
                      <p:nvPr/>
                    </p:nvPicPr>
                    <p:blipFill>
                      <a:blip r:embed="rId22"/>
                      <a:stretch>
                        <a:fillRect/>
                      </a:stretch>
                    </p:blipFill>
                    <p:spPr>
                      <a:xfrm>
                        <a:off x="3832019" y="4207751"/>
                        <a:ext cx="2614201" cy="505291"/>
                      </a:xfrm>
                      <a:prstGeom prst="rect">
                        <a:avLst/>
                      </a:prstGeom>
                    </p:spPr>
                  </p:pic>
                </p:oleObj>
              </mc:Fallback>
            </mc:AlternateContent>
          </a:graphicData>
        </a:graphic>
      </p:graphicFrame>
      <p:pic>
        <p:nvPicPr>
          <p:cNvPr id="29" name="Obraz 28">
            <a:extLst>
              <a:ext uri="{FF2B5EF4-FFF2-40B4-BE49-F238E27FC236}">
                <a16:creationId xmlns:a16="http://schemas.microsoft.com/office/drawing/2014/main" id="{51F99E1A-DEC5-429D-B8A1-8A197F483CD7}"/>
              </a:ext>
            </a:extLst>
          </p:cNvPr>
          <p:cNvPicPr>
            <a:picLocks noChangeAspect="1"/>
          </p:cNvPicPr>
          <p:nvPr/>
        </p:nvPicPr>
        <p:blipFill>
          <a:blip r:embed="rId23"/>
          <a:stretch>
            <a:fillRect/>
          </a:stretch>
        </p:blipFill>
        <p:spPr>
          <a:xfrm>
            <a:off x="5109688" y="6164451"/>
            <a:ext cx="2268364" cy="321731"/>
          </a:xfrm>
          <a:prstGeom prst="rect">
            <a:avLst/>
          </a:prstGeom>
        </p:spPr>
      </p:pic>
    </p:spTree>
    <p:extLst>
      <p:ext uri="{BB962C8B-B14F-4D97-AF65-F5344CB8AC3E}">
        <p14:creationId xmlns:p14="http://schemas.microsoft.com/office/powerpoint/2010/main" val="2736896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95" name="Rectangle 2194">
            <a:extLst>
              <a:ext uri="{FF2B5EF4-FFF2-40B4-BE49-F238E27FC236}">
                <a16:creationId xmlns:a16="http://schemas.microsoft.com/office/drawing/2014/main" id="{2AD936F5-D47C-418E-957B-E67FE0AB7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7" name="Group 2196">
            <a:extLst>
              <a:ext uri="{FF2B5EF4-FFF2-40B4-BE49-F238E27FC236}">
                <a16:creationId xmlns:a16="http://schemas.microsoft.com/office/drawing/2014/main" id="{25E36C78-D2A7-412A-9321-3AC28893C6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98" name="Rectangle 2197">
              <a:extLst>
                <a:ext uri="{FF2B5EF4-FFF2-40B4-BE49-F238E27FC236}">
                  <a16:creationId xmlns:a16="http://schemas.microsoft.com/office/drawing/2014/main" id="{E383D63D-AFF6-450E-9563-88C596AE6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199" name="Rectangle 2198">
              <a:extLst>
                <a:ext uri="{FF2B5EF4-FFF2-40B4-BE49-F238E27FC236}">
                  <a16:creationId xmlns:a16="http://schemas.microsoft.com/office/drawing/2014/main" id="{831BE33D-0E67-4BB0-8A1B-581C9F3C4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200" name="Rectangle 2199">
              <a:extLst>
                <a:ext uri="{FF2B5EF4-FFF2-40B4-BE49-F238E27FC236}">
                  <a16:creationId xmlns:a16="http://schemas.microsoft.com/office/drawing/2014/main" id="{1E16AD71-390C-4868-A5FB-5EB087437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sp>
        <p:nvSpPr>
          <p:cNvPr id="2202" name="Rectangle 2201">
            <a:extLst>
              <a:ext uri="{FF2B5EF4-FFF2-40B4-BE49-F238E27FC236}">
                <a16:creationId xmlns:a16="http://schemas.microsoft.com/office/drawing/2014/main" id="{FC428F49-D716-4BA1-9E15-BCC588E9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61361" y="1070266"/>
            <a:ext cx="3296490" cy="1290417"/>
          </a:xfrm>
        </p:spPr>
        <p:txBody>
          <a:bodyPr>
            <a:noAutofit/>
          </a:bodyPr>
          <a:lstStyle/>
          <a:p>
            <a:pPr>
              <a:lnSpc>
                <a:spcPct val="90000"/>
              </a:lnSpc>
            </a:pPr>
            <a:r>
              <a:rPr lang="pl-PL" sz="2200">
                <a:solidFill>
                  <a:srgbClr val="FFFFFF"/>
                </a:solidFill>
              </a:rPr>
              <a:t>Liczymy Także na dawnych współpracowników</a:t>
            </a:r>
            <a:br>
              <a:rPr lang="pl-PL" sz="2200">
                <a:solidFill>
                  <a:srgbClr val="FFFFFF"/>
                </a:solidFill>
              </a:rPr>
            </a:br>
            <a:r>
              <a:rPr lang="pl-PL" sz="2200">
                <a:solidFill>
                  <a:srgbClr val="FFFFFF"/>
                </a:solidFill>
              </a:rPr>
              <a:t>prof.  </a:t>
            </a:r>
            <a:r>
              <a:rPr lang="pl-PL" sz="2200" err="1">
                <a:solidFill>
                  <a:srgbClr val="FFFFFF"/>
                </a:solidFill>
              </a:rPr>
              <a:t>jerzego</a:t>
            </a:r>
            <a:r>
              <a:rPr lang="pl-PL" sz="2200">
                <a:solidFill>
                  <a:srgbClr val="FFFFFF"/>
                </a:solidFill>
              </a:rPr>
              <a:t> Sołdka</a:t>
            </a:r>
          </a:p>
        </p:txBody>
      </p:sp>
      <p:sp>
        <p:nvSpPr>
          <p:cNvPr id="6" name="Symbol zastępczy zawartości 5"/>
          <p:cNvSpPr>
            <a:spLocks noGrp="1"/>
          </p:cNvSpPr>
          <p:nvPr>
            <p:ph idx="1"/>
          </p:nvPr>
        </p:nvSpPr>
        <p:spPr>
          <a:xfrm>
            <a:off x="661361" y="2424099"/>
            <a:ext cx="3296490" cy="3523411"/>
          </a:xfrm>
        </p:spPr>
        <p:txBody>
          <a:bodyPr>
            <a:noAutofit/>
          </a:bodyPr>
          <a:lstStyle/>
          <a:p>
            <a:pPr marL="0" indent="0">
              <a:lnSpc>
                <a:spcPct val="90000"/>
              </a:lnSpc>
              <a:buNone/>
            </a:pPr>
            <a:r>
              <a:rPr lang="pl-PL" sz="1400">
                <a:solidFill>
                  <a:srgbClr val="FFFFFF"/>
                </a:solidFill>
              </a:rPr>
              <a:t>Wielu z nich tworzyło lub współtworzyło firmy, które są dobrze rozpoznawane nie tylko na rynku lokalnym: </a:t>
            </a:r>
            <a:r>
              <a:rPr lang="pl-PL" sz="1400" b="1">
                <a:solidFill>
                  <a:srgbClr val="FFFFFF"/>
                </a:solidFill>
              </a:rPr>
              <a:t>Asseco Data Systems</a:t>
            </a:r>
            <a:r>
              <a:rPr lang="pl-PL" sz="1400">
                <a:solidFill>
                  <a:srgbClr val="FFFFFF"/>
                </a:solidFill>
              </a:rPr>
              <a:t> (poprzednio </a:t>
            </a:r>
            <a:r>
              <a:rPr lang="pl-PL" sz="1400" err="1">
                <a:solidFill>
                  <a:srgbClr val="FFFFFF"/>
                </a:solidFill>
              </a:rPr>
              <a:t>Unizeto</a:t>
            </a:r>
            <a:r>
              <a:rPr lang="pl-PL" sz="1400">
                <a:solidFill>
                  <a:srgbClr val="FFFFFF"/>
                </a:solidFill>
              </a:rPr>
              <a:t> Technologies SA), </a:t>
            </a:r>
            <a:r>
              <a:rPr lang="pl-PL" sz="1400" b="1" err="1">
                <a:solidFill>
                  <a:srgbClr val="FFFFFF"/>
                </a:solidFill>
              </a:rPr>
              <a:t>Autocomp</a:t>
            </a:r>
            <a:r>
              <a:rPr lang="pl-PL" sz="1400" b="1">
                <a:solidFill>
                  <a:srgbClr val="FFFFFF"/>
                </a:solidFill>
              </a:rPr>
              <a:t> Management</a:t>
            </a:r>
            <a:r>
              <a:rPr lang="pl-PL" sz="1400">
                <a:solidFill>
                  <a:srgbClr val="FFFFFF"/>
                </a:solidFill>
              </a:rPr>
              <a:t>, </a:t>
            </a:r>
            <a:r>
              <a:rPr lang="pl-PL" sz="1400" b="1" err="1">
                <a:solidFill>
                  <a:srgbClr val="FFFFFF"/>
                </a:solidFill>
              </a:rPr>
              <a:t>Avid</a:t>
            </a:r>
            <a:r>
              <a:rPr lang="pl-PL" sz="1400" b="1">
                <a:solidFill>
                  <a:srgbClr val="FFFFFF"/>
                </a:solidFill>
              </a:rPr>
              <a:t> Technology Poland</a:t>
            </a:r>
            <a:r>
              <a:rPr lang="pl-PL" sz="1400">
                <a:solidFill>
                  <a:srgbClr val="FFFFFF"/>
                </a:solidFill>
              </a:rPr>
              <a:t>, </a:t>
            </a:r>
            <a:r>
              <a:rPr lang="pl-PL" sz="1400" b="1" err="1">
                <a:solidFill>
                  <a:srgbClr val="FFFFFF"/>
                </a:solidFill>
              </a:rPr>
              <a:t>Sagra</a:t>
            </a:r>
            <a:r>
              <a:rPr lang="pl-PL" sz="1400" b="1">
                <a:solidFill>
                  <a:srgbClr val="FFFFFF"/>
                </a:solidFill>
              </a:rPr>
              <a:t> Technology</a:t>
            </a:r>
            <a:r>
              <a:rPr lang="pl-PL" sz="1400">
                <a:solidFill>
                  <a:srgbClr val="FFFFFF"/>
                </a:solidFill>
              </a:rPr>
              <a:t>.</a:t>
            </a:r>
          </a:p>
          <a:p>
            <a:pPr marL="0" indent="0">
              <a:lnSpc>
                <a:spcPct val="90000"/>
              </a:lnSpc>
              <a:buNone/>
            </a:pPr>
            <a:r>
              <a:rPr lang="pl-PL" sz="1400">
                <a:solidFill>
                  <a:srgbClr val="FFFFFF"/>
                </a:solidFill>
              </a:rPr>
              <a:t>Istotny wpływ na ich kształt i obecny sukces mają byli pracownicy naukowi Instytutu Okrętowego Politechniki Szczecińskiej, m.in. :</a:t>
            </a:r>
          </a:p>
          <a:p>
            <a:pPr marL="0" indent="0">
              <a:lnSpc>
                <a:spcPct val="90000"/>
              </a:lnSpc>
              <a:buNone/>
            </a:pPr>
            <a:r>
              <a:rPr lang="pl-PL" sz="1400">
                <a:solidFill>
                  <a:srgbClr val="FFFFFF"/>
                </a:solidFill>
              </a:rPr>
              <a:t>Andrzej Bendig-Wielowiejski, Andrzej Ruciński, Marek Witkowski, Dariusz Bednarczyk, Roman </a:t>
            </a:r>
            <a:r>
              <a:rPr lang="pl-PL" sz="1400" err="1">
                <a:solidFill>
                  <a:srgbClr val="FFFFFF"/>
                </a:solidFill>
              </a:rPr>
              <a:t>Haberek</a:t>
            </a:r>
            <a:r>
              <a:rPr lang="pl-PL" sz="1400">
                <a:solidFill>
                  <a:srgbClr val="FFFFFF"/>
                </a:solidFill>
              </a:rPr>
              <a:t>, śp. Stanisław Parczewski, Andrzej </a:t>
            </a:r>
            <a:r>
              <a:rPr lang="pl-PL" sz="1400" err="1">
                <a:solidFill>
                  <a:srgbClr val="FFFFFF"/>
                </a:solidFill>
              </a:rPr>
              <a:t>Wojdała</a:t>
            </a:r>
            <a:r>
              <a:rPr lang="pl-PL" sz="1400">
                <a:solidFill>
                  <a:srgbClr val="FFFFFF"/>
                </a:solidFill>
              </a:rPr>
              <a:t>, Jarosław </a:t>
            </a:r>
            <a:r>
              <a:rPr lang="pl-PL" sz="1400" err="1">
                <a:solidFill>
                  <a:srgbClr val="FFFFFF"/>
                </a:solidFill>
              </a:rPr>
              <a:t>Weksej</a:t>
            </a:r>
            <a:r>
              <a:rPr lang="pl-PL" sz="1400">
                <a:solidFill>
                  <a:srgbClr val="FFFFFF"/>
                </a:solidFill>
              </a:rPr>
              <a:t>, Arkadiusz Grzywacz, Janusz </a:t>
            </a:r>
            <a:r>
              <a:rPr lang="pl-PL" sz="1400" err="1">
                <a:solidFill>
                  <a:srgbClr val="FFFFFF"/>
                </a:solidFill>
              </a:rPr>
              <a:t>Pribulka</a:t>
            </a:r>
            <a:endParaRPr lang="pl-PL" sz="1400">
              <a:solidFill>
                <a:srgbClr val="FFFFFF"/>
              </a:solidFill>
            </a:endParaRPr>
          </a:p>
        </p:txBody>
      </p:sp>
      <p:pic>
        <p:nvPicPr>
          <p:cNvPr id="8" name="Picture 2" descr="Siedziba Autocomp Management przy ul. 1 Maja w Szczecinie /fot.: ak / "/>
          <p:cNvPicPr>
            <a:picLocks noChangeAspect="1" noChangeArrowheads="1"/>
          </p:cNvPicPr>
          <p:nvPr/>
        </p:nvPicPr>
        <p:blipFill rotWithShape="1">
          <a:blip r:embed="rId3">
            <a:extLst>
              <a:ext uri="{28A0092B-C50C-407E-A947-70E740481C1C}">
                <a14:useLocalDpi xmlns:a14="http://schemas.microsoft.com/office/drawing/2010/main" val="0"/>
              </a:ext>
            </a:extLst>
          </a:blip>
          <a:srcRect l="14074" r="12761" b="-1"/>
          <a:stretch/>
        </p:blipFill>
        <p:spPr>
          <a:xfrm>
            <a:off x="4241824" y="619432"/>
            <a:ext cx="3703320" cy="2847165"/>
          </a:xfrm>
          <a:prstGeom prst="rect">
            <a:avLst/>
          </a:prstGeom>
        </p:spPr>
      </p:pic>
      <p:pic>
        <p:nvPicPr>
          <p:cNvPr id="2050" name="Picture 2" descr="W szczecińskim oddziale Avid Technology działa wirtualne studio, w którym testowane są najnowsze rozwiązania w zakresie grafiki telewizyjnej. Na zdjęciu (od lewej): Ernest Wójcik, Jarosław Weksej, Andrzej Wojdała i Piotr Koszur. "/>
          <p:cNvPicPr>
            <a:picLocks noChangeAspect="1" noChangeArrowheads="1"/>
          </p:cNvPicPr>
          <p:nvPr/>
        </p:nvPicPr>
        <p:blipFill rotWithShape="1">
          <a:blip r:embed="rId4">
            <a:extLst>
              <a:ext uri="{28A0092B-C50C-407E-A947-70E740481C1C}">
                <a14:useLocalDpi xmlns:a14="http://schemas.microsoft.com/office/drawing/2010/main" val="0"/>
              </a:ext>
            </a:extLst>
          </a:blip>
          <a:srcRect r="26842" b="-1"/>
          <a:stretch/>
        </p:blipFill>
        <p:spPr bwMode="auto">
          <a:xfrm>
            <a:off x="8042506" y="619432"/>
            <a:ext cx="3702973" cy="2847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VYAA4Fse81Y/UYz-XQHa07I/AAAAAAAAAAo/QagOj_X_F6osxrYeNvwywLzFIFcvNES6QCJkC/w213-h160-k-no/"/>
          <p:cNvPicPr>
            <a:picLocks noChangeAspect="1" noChangeArrowheads="1"/>
          </p:cNvPicPr>
          <p:nvPr/>
        </p:nvPicPr>
        <p:blipFill rotWithShape="1">
          <a:blip r:embed="rId5">
            <a:extLst>
              <a:ext uri="{28A0092B-C50C-407E-A947-70E740481C1C}">
                <a14:useLocalDpi xmlns:a14="http://schemas.microsoft.com/office/drawing/2010/main" val="0"/>
              </a:ext>
            </a:extLst>
          </a:blip>
          <a:srcRect r="1543" b="-2"/>
          <a:stretch/>
        </p:blipFill>
        <p:spPr bwMode="auto">
          <a:xfrm>
            <a:off x="4241818" y="3562350"/>
            <a:ext cx="370332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Zdjęcie">
            <a:extLst>
              <a:ext uri="{FF2B5EF4-FFF2-40B4-BE49-F238E27FC236}">
                <a16:creationId xmlns:a16="http://schemas.microsoft.com/office/drawing/2014/main" id="{31A947A1-8AA3-E274-9558-3A06A9DE4B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81" r="2" b="2"/>
          <a:stretch/>
        </p:blipFill>
        <p:spPr bwMode="auto">
          <a:xfrm>
            <a:off x="8037119" y="3562351"/>
            <a:ext cx="3702973" cy="28254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gra Technology">
            <a:extLst>
              <a:ext uri="{FF2B5EF4-FFF2-40B4-BE49-F238E27FC236}">
                <a16:creationId xmlns:a16="http://schemas.microsoft.com/office/drawing/2014/main" id="{6EAC8005-9541-23E8-0150-A6131A98A3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878" y="3847784"/>
            <a:ext cx="1257931" cy="47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308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14"/>
          <p:cNvSpPr>
            <a:spLocks noGrp="1" noChangeArrowheads="1"/>
          </p:cNvSpPr>
          <p:nvPr>
            <p:ph type="title"/>
          </p:nvPr>
        </p:nvSpPr>
        <p:spPr/>
        <p:txBody>
          <a:bodyPr>
            <a:normAutofit/>
          </a:bodyPr>
          <a:lstStyle/>
          <a:p>
            <a:pPr algn="r"/>
            <a:r>
              <a:rPr lang="pl-PL"/>
              <a:t>Akredytacje Polskiej komisji akredytacyjnej</a:t>
            </a:r>
            <a:br>
              <a:rPr lang="pl-PL"/>
            </a:br>
            <a:r>
              <a:rPr lang="pl-PL"/>
              <a:t>i Komisji akredytacyjnej uczelni technicznych</a:t>
            </a:r>
          </a:p>
        </p:txBody>
      </p:sp>
      <p:sp>
        <p:nvSpPr>
          <p:cNvPr id="8" name="pole tekstowe 7">
            <a:extLst>
              <a:ext uri="{FF2B5EF4-FFF2-40B4-BE49-F238E27FC236}">
                <a16:creationId xmlns:a16="http://schemas.microsoft.com/office/drawing/2014/main" id="{E9115FA4-E3F0-D91B-E898-C9DFD901DBCE}"/>
              </a:ext>
            </a:extLst>
          </p:cNvPr>
          <p:cNvSpPr txBox="1"/>
          <p:nvPr/>
        </p:nvSpPr>
        <p:spPr>
          <a:xfrm>
            <a:off x="2734234" y="2134294"/>
            <a:ext cx="8955741" cy="2053254"/>
          </a:xfrm>
          <a:prstGeom prst="rect">
            <a:avLst/>
          </a:prstGeom>
          <a:noFill/>
        </p:spPr>
        <p:txBody>
          <a:bodyPr wrap="square" lIns="91440" tIns="45720" rIns="91440" bIns="45720" anchor="t">
            <a:spAutoFit/>
          </a:bodyPr>
          <a:lstStyle/>
          <a:p>
            <a:pPr marL="4445" marR="2540" indent="-4445" algn="just">
              <a:lnSpc>
                <a:spcPct val="103000"/>
              </a:lnSpc>
              <a:spcBef>
                <a:spcPts val="600"/>
              </a:spcBef>
              <a:spcAft>
                <a:spcPts val="25"/>
              </a:spcAft>
            </a:pPr>
            <a:r>
              <a:rPr lang="pl-PL" sz="2000" dirty="0">
                <a:solidFill>
                  <a:srgbClr val="000000"/>
                </a:solidFill>
                <a:effectLst/>
                <a:ea typeface="Times New Roman" panose="02020603050405020304" pitchFamily="18" charset="0"/>
              </a:rPr>
              <a:t>Prezydium </a:t>
            </a:r>
            <a:r>
              <a:rPr lang="pl-PL" sz="2000" b="1" dirty="0">
                <a:solidFill>
                  <a:srgbClr val="000000"/>
                </a:solidFill>
                <a:effectLst/>
                <a:ea typeface="Times New Roman" panose="02020603050405020304" pitchFamily="18" charset="0"/>
              </a:rPr>
              <a:t>Polskiej Komisji Akredytacyjnej</a:t>
            </a:r>
            <a:r>
              <a:rPr lang="pl-PL" sz="2000" dirty="0">
                <a:solidFill>
                  <a:srgbClr val="000000"/>
                </a:solidFill>
                <a:effectLst/>
                <a:ea typeface="Times New Roman" panose="02020603050405020304" pitchFamily="18" charset="0"/>
              </a:rPr>
              <a:t> w dniu 23 stycznia 2020 r. wydało ocenę </a:t>
            </a:r>
            <a:r>
              <a:rPr lang="pl-PL" sz="2000" b="1" dirty="0">
                <a:solidFill>
                  <a:srgbClr val="000000"/>
                </a:solidFill>
                <a:effectLst/>
                <a:ea typeface="Times New Roman" panose="02020603050405020304" pitchFamily="18" charset="0"/>
              </a:rPr>
              <a:t>pozytywną </a:t>
            </a:r>
            <a:r>
              <a:rPr lang="pl-PL" sz="2000" i="1" dirty="0">
                <a:solidFill>
                  <a:srgbClr val="000000"/>
                </a:solidFill>
                <a:effectLst/>
                <a:ea typeface="Times New Roman" panose="02020603050405020304" pitchFamily="18" charset="0"/>
              </a:rPr>
              <a:t>w sprawie oceny programowej na</a:t>
            </a:r>
            <a:r>
              <a:rPr lang="pl-PL" sz="2000" b="1" i="1" dirty="0">
                <a:solidFill>
                  <a:srgbClr val="000000"/>
                </a:solidFill>
                <a:effectLst/>
                <a:ea typeface="Times New Roman" panose="02020603050405020304" pitchFamily="18" charset="0"/>
              </a:rPr>
              <a:t> kierunku informatyka prowadzonym na Zachodniopomorskim</a:t>
            </a:r>
            <a:r>
              <a:rPr lang="pl-PL" sz="2000" b="1" i="1" dirty="0">
                <a:solidFill>
                  <a:srgbClr val="000000"/>
                </a:solidFill>
                <a:ea typeface="Times New Roman" panose="02020603050405020304" pitchFamily="18" charset="0"/>
              </a:rPr>
              <a:t> </a:t>
            </a:r>
            <a:r>
              <a:rPr lang="pl-PL" sz="2000" b="1" i="1" dirty="0">
                <a:solidFill>
                  <a:srgbClr val="000000"/>
                </a:solidFill>
                <a:effectLst/>
                <a:ea typeface="Times New Roman" panose="02020603050405020304" pitchFamily="18" charset="0"/>
              </a:rPr>
              <a:t> Uniwersytecie Technologicznym</a:t>
            </a:r>
            <a:br>
              <a:rPr lang="pl-PL" sz="2000" b="1" i="1" dirty="0">
                <a:effectLst/>
                <a:ea typeface="Times New Roman" panose="02020603050405020304" pitchFamily="18" charset="0"/>
              </a:rPr>
            </a:br>
            <a:r>
              <a:rPr lang="pl-PL" sz="2000" b="1" i="1" dirty="0">
                <a:solidFill>
                  <a:srgbClr val="000000"/>
                </a:solidFill>
                <a:effectLst/>
                <a:ea typeface="Times New Roman" panose="02020603050405020304" pitchFamily="18" charset="0"/>
              </a:rPr>
              <a:t>w Szczecinie</a:t>
            </a:r>
            <a:r>
              <a:rPr lang="pl-PL" sz="2000" dirty="0">
                <a:solidFill>
                  <a:srgbClr val="000000"/>
                </a:solidFill>
                <a:effectLst/>
                <a:ea typeface="Times New Roman" panose="02020603050405020304" pitchFamily="18" charset="0"/>
              </a:rPr>
              <a:t>, na </a:t>
            </a:r>
            <a:r>
              <a:rPr lang="pl-PL" sz="2000" dirty="0">
                <a:solidFill>
                  <a:srgbClr val="000000"/>
                </a:solidFill>
                <a:ea typeface="Times New Roman" panose="02020603050405020304" pitchFamily="18" charset="0"/>
              </a:rPr>
              <a:t>poziomie</a:t>
            </a:r>
            <a:r>
              <a:rPr lang="pl-PL" sz="2000" dirty="0">
                <a:solidFill>
                  <a:srgbClr val="000000"/>
                </a:solidFill>
                <a:effectLst/>
                <a:ea typeface="Times New Roman" panose="02020603050405020304" pitchFamily="18" charset="0"/>
              </a:rPr>
              <a:t> studiów pierwszego i drugiego stopnia o profilu </a:t>
            </a:r>
            <a:r>
              <a:rPr lang="pl-PL" sz="2000" dirty="0" err="1">
                <a:solidFill>
                  <a:srgbClr val="000000"/>
                </a:solidFill>
                <a:effectLst/>
                <a:ea typeface="Times New Roman" panose="02020603050405020304" pitchFamily="18" charset="0"/>
              </a:rPr>
              <a:t>ogólnoakademickim</a:t>
            </a:r>
            <a:r>
              <a:rPr lang="pl-PL" sz="2000" dirty="0">
                <a:solidFill>
                  <a:srgbClr val="000000"/>
                </a:solidFill>
                <a:effectLst/>
                <a:ea typeface="Times New Roman" panose="02020603050405020304" pitchFamily="18" charset="0"/>
              </a:rPr>
              <a:t>. Następna ocena działalności jednostki powinna nastąpić w roku akademickim </a:t>
            </a:r>
            <a:r>
              <a:rPr lang="pl-PL" sz="2000" b="1" dirty="0">
                <a:solidFill>
                  <a:srgbClr val="000000"/>
                </a:solidFill>
                <a:effectLst/>
                <a:ea typeface="Times New Roman" panose="02020603050405020304" pitchFamily="18" charset="0"/>
              </a:rPr>
              <a:t>2025/2026</a:t>
            </a:r>
            <a:r>
              <a:rPr lang="pl-PL" sz="2000" dirty="0">
                <a:solidFill>
                  <a:srgbClr val="000000"/>
                </a:solidFill>
                <a:effectLst/>
                <a:ea typeface="Times New Roman" panose="02020603050405020304" pitchFamily="18" charset="0"/>
              </a:rPr>
              <a:t>.</a:t>
            </a:r>
            <a:endParaRPr lang="pl-PL" dirty="0"/>
          </a:p>
        </p:txBody>
      </p:sp>
      <p:pic>
        <p:nvPicPr>
          <p:cNvPr id="1030" name="Picture 6" descr="Polska Komisja Akredytacyjna – PKA">
            <a:extLst>
              <a:ext uri="{FF2B5EF4-FFF2-40B4-BE49-F238E27FC236}">
                <a16:creationId xmlns:a16="http://schemas.microsoft.com/office/drawing/2014/main" id="{DD96736D-9CF0-9F7F-F7D6-DB63D0977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25" y="2134294"/>
            <a:ext cx="2072385" cy="1259262"/>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a:extLst>
              <a:ext uri="{FF2B5EF4-FFF2-40B4-BE49-F238E27FC236}">
                <a16:creationId xmlns:a16="http://schemas.microsoft.com/office/drawing/2014/main" id="{43890639-FE8B-7586-895D-E066F7A485AA}"/>
              </a:ext>
            </a:extLst>
          </p:cNvPr>
          <p:cNvPicPr>
            <a:picLocks noChangeAspect="1"/>
          </p:cNvPicPr>
          <p:nvPr/>
        </p:nvPicPr>
        <p:blipFill rotWithShape="1">
          <a:blip r:embed="rId4">
            <a:extLst>
              <a:ext uri="{28A0092B-C50C-407E-A947-70E740481C1C}">
                <a14:useLocalDpi xmlns:a14="http://schemas.microsoft.com/office/drawing/2010/main" val="0"/>
              </a:ext>
            </a:extLst>
          </a:blip>
          <a:srcRect t="28907"/>
          <a:stretch/>
        </p:blipFill>
        <p:spPr bwMode="auto">
          <a:xfrm>
            <a:off x="260036" y="4141180"/>
            <a:ext cx="7213884" cy="940194"/>
          </a:xfrm>
          <a:prstGeom prst="rect">
            <a:avLst/>
          </a:prstGeom>
          <a:noFill/>
          <a:ln>
            <a:noFill/>
          </a:ln>
        </p:spPr>
      </p:pic>
      <p:sp>
        <p:nvSpPr>
          <p:cNvPr id="22" name="pole tekstowe 21">
            <a:extLst>
              <a:ext uri="{FF2B5EF4-FFF2-40B4-BE49-F238E27FC236}">
                <a16:creationId xmlns:a16="http://schemas.microsoft.com/office/drawing/2014/main" id="{FD48CC8A-4417-2A06-78E6-9E77D20A7C58}"/>
              </a:ext>
            </a:extLst>
          </p:cNvPr>
          <p:cNvSpPr txBox="1"/>
          <p:nvPr/>
        </p:nvSpPr>
        <p:spPr>
          <a:xfrm>
            <a:off x="2734233" y="4665145"/>
            <a:ext cx="8955741" cy="1659300"/>
          </a:xfrm>
          <a:prstGeom prst="rect">
            <a:avLst/>
          </a:prstGeom>
          <a:noFill/>
        </p:spPr>
        <p:txBody>
          <a:bodyPr wrap="square">
            <a:spAutoFit/>
          </a:bodyPr>
          <a:lstStyle/>
          <a:p>
            <a:pPr marL="4763" marR="2540" indent="-4763" algn="just">
              <a:lnSpc>
                <a:spcPct val="103000"/>
              </a:lnSpc>
              <a:spcBef>
                <a:spcPts val="600"/>
              </a:spcBef>
              <a:spcAft>
                <a:spcPts val="25"/>
              </a:spcAft>
            </a:pPr>
            <a:r>
              <a:rPr lang="pl-PL" sz="2000">
                <a:solidFill>
                  <a:srgbClr val="000000"/>
                </a:solidFill>
              </a:rPr>
              <a:t>Podczas posiedzenia plenarnego </a:t>
            </a:r>
            <a:r>
              <a:rPr lang="pl-PL" sz="2000" b="1">
                <a:solidFill>
                  <a:srgbClr val="000000"/>
                </a:solidFill>
              </a:rPr>
              <a:t>Komisji Akredytacyjnej Uczelni Technicznych </a:t>
            </a:r>
            <a:r>
              <a:rPr lang="pl-PL" sz="2000">
                <a:solidFill>
                  <a:srgbClr val="000000"/>
                </a:solidFill>
              </a:rPr>
              <a:t>w dniu 26 kwietnia 2024 r. Komisja zdecydowała o przyznaniu </a:t>
            </a:r>
            <a:r>
              <a:rPr lang="pl-PL" sz="2000" b="1">
                <a:solidFill>
                  <a:srgbClr val="000000"/>
                </a:solidFill>
              </a:rPr>
              <a:t>kierunkowi Informatyka</a:t>
            </a:r>
            <a:r>
              <a:rPr lang="pl-PL" sz="2000">
                <a:solidFill>
                  <a:srgbClr val="000000"/>
                </a:solidFill>
              </a:rPr>
              <a:t>, </a:t>
            </a:r>
            <a:r>
              <a:rPr lang="pl-PL" sz="2000" b="1">
                <a:solidFill>
                  <a:srgbClr val="000000"/>
                </a:solidFill>
              </a:rPr>
              <a:t>prowadzonemu w Zachodniopomorskim Uniwersytecie Technologicznym na Wydziale Informatyki</a:t>
            </a:r>
            <a:r>
              <a:rPr lang="pl-PL" sz="2000">
                <a:solidFill>
                  <a:srgbClr val="000000"/>
                </a:solidFill>
              </a:rPr>
              <a:t> na poziomie studiów pierwszego i drugiego stopnia </a:t>
            </a:r>
            <a:r>
              <a:rPr lang="pl-PL" sz="2000" b="1">
                <a:solidFill>
                  <a:srgbClr val="000000"/>
                </a:solidFill>
              </a:rPr>
              <a:t>akredytacji</a:t>
            </a:r>
            <a:r>
              <a:rPr lang="pl-PL" sz="2000">
                <a:solidFill>
                  <a:srgbClr val="000000"/>
                </a:solidFill>
              </a:rPr>
              <a:t> na okres </a:t>
            </a:r>
            <a:r>
              <a:rPr lang="pl-PL" sz="2000" b="1">
                <a:solidFill>
                  <a:srgbClr val="000000"/>
                </a:solidFill>
              </a:rPr>
              <a:t>27.04.2024 – 26.04.2029</a:t>
            </a:r>
            <a:r>
              <a:rPr lang="pl-PL" sz="2000">
                <a:solidFill>
                  <a:srgbClr val="000000"/>
                </a:solidFill>
              </a:rPr>
              <a:t>.</a:t>
            </a:r>
          </a:p>
        </p:txBody>
      </p:sp>
    </p:spTree>
    <p:extLst>
      <p:ext uri="{BB962C8B-B14F-4D97-AF65-F5344CB8AC3E}">
        <p14:creationId xmlns:p14="http://schemas.microsoft.com/office/powerpoint/2010/main" val="136799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1906140-F973-439A-8156-4F48FCE47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3BD0C5-D845-4004-ACB7-BD2F9174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38175"/>
            <a:ext cx="7485542"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pic>
        <p:nvPicPr>
          <p:cNvPr id="5" name="Picture 3">
            <a:extLst>
              <a:ext uri="{FF2B5EF4-FFF2-40B4-BE49-F238E27FC236}">
                <a16:creationId xmlns:a16="http://schemas.microsoft.com/office/drawing/2014/main" id="{B87F9DA4-38FD-4733-BA23-A026B1CBC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213" y="974331"/>
            <a:ext cx="2807376" cy="21605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C984B34C-CF6A-4647-B112-F6F8B68FE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391" y="641102"/>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7740F6-2D83-4574-9A7F-04A98094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134" y="3557674"/>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stokąt 2">
            <a:extLst>
              <a:ext uri="{FF2B5EF4-FFF2-40B4-BE49-F238E27FC236}">
                <a16:creationId xmlns:a16="http://schemas.microsoft.com/office/drawing/2014/main" id="{EAC1AB82-17D9-474C-8437-6B1327A2FE8D}"/>
              </a:ext>
            </a:extLst>
          </p:cNvPr>
          <p:cNvSpPr/>
          <p:nvPr/>
        </p:nvSpPr>
        <p:spPr>
          <a:xfrm>
            <a:off x="673991" y="2260871"/>
            <a:ext cx="3255818" cy="103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a:solidFill>
                  <a:srgbClr val="6E67A5"/>
                </a:solidFill>
                <a:latin typeface="Trebuchet MS" panose="020B0603020202020204" pitchFamily="34" charset="0"/>
              </a:rPr>
              <a:t>Zachodniopomorski Uniwersytet Technologiczny w Szczecinie</a:t>
            </a:r>
          </a:p>
        </p:txBody>
      </p:sp>
      <p:graphicFrame>
        <p:nvGraphicFramePr>
          <p:cNvPr id="12" name="Obiekt 11">
            <a:extLst>
              <a:ext uri="{FF2B5EF4-FFF2-40B4-BE49-F238E27FC236}">
                <a16:creationId xmlns:a16="http://schemas.microsoft.com/office/drawing/2014/main" id="{B0A0FC4F-D014-460F-83B2-1E84E206CB0D}"/>
              </a:ext>
            </a:extLst>
          </p:cNvPr>
          <p:cNvGraphicFramePr>
            <a:graphicFrameLocks noChangeAspect="1"/>
          </p:cNvGraphicFramePr>
          <p:nvPr>
            <p:extLst>
              <p:ext uri="{D42A27DB-BD31-4B8C-83A1-F6EECF244321}">
                <p14:modId xmlns:p14="http://schemas.microsoft.com/office/powerpoint/2010/main" val="272984160"/>
              </p:ext>
            </p:extLst>
          </p:nvPr>
        </p:nvGraphicFramePr>
        <p:xfrm>
          <a:off x="915607" y="4376536"/>
          <a:ext cx="2851974" cy="1141783"/>
        </p:xfrm>
        <a:graphic>
          <a:graphicData uri="http://schemas.openxmlformats.org/presentationml/2006/ole">
            <mc:AlternateContent xmlns:mc="http://schemas.openxmlformats.org/markup-compatibility/2006">
              <mc:Choice xmlns:v="urn:schemas-microsoft-com:vml" Requires="v">
                <p:oleObj name="CorelDRAW" r:id="rId4" imgW="1823271" imgH="729635" progId="CorelDraw.Graphic.23">
                  <p:embed/>
                </p:oleObj>
              </mc:Choice>
              <mc:Fallback>
                <p:oleObj name="CorelDRAW" r:id="rId4" imgW="1823271" imgH="729635" progId="CorelDraw.Graphic.23">
                  <p:embed/>
                  <p:pic>
                    <p:nvPicPr>
                      <p:cNvPr id="12" name="Obiekt 11">
                        <a:extLst>
                          <a:ext uri="{FF2B5EF4-FFF2-40B4-BE49-F238E27FC236}">
                            <a16:creationId xmlns:a16="http://schemas.microsoft.com/office/drawing/2014/main" id="{B0A0FC4F-D014-460F-83B2-1E84E206CB0D}"/>
                          </a:ext>
                        </a:extLst>
                      </p:cNvPr>
                      <p:cNvPicPr/>
                      <p:nvPr/>
                    </p:nvPicPr>
                    <p:blipFill>
                      <a:blip r:embed="rId5"/>
                      <a:stretch>
                        <a:fillRect/>
                      </a:stretch>
                    </p:blipFill>
                    <p:spPr>
                      <a:xfrm>
                        <a:off x="915607" y="4376536"/>
                        <a:ext cx="2851974" cy="1141783"/>
                      </a:xfrm>
                      <a:prstGeom prst="rect">
                        <a:avLst/>
                      </a:prstGeom>
                    </p:spPr>
                  </p:pic>
                </p:oleObj>
              </mc:Fallback>
            </mc:AlternateContent>
          </a:graphicData>
        </a:graphic>
      </p:graphicFrame>
      <p:sp>
        <p:nvSpPr>
          <p:cNvPr id="2" name="Tytuł 1">
            <a:extLst>
              <a:ext uri="{FF2B5EF4-FFF2-40B4-BE49-F238E27FC236}">
                <a16:creationId xmlns:a16="http://schemas.microsoft.com/office/drawing/2014/main" id="{D60C769F-270E-4AD1-9BD8-7751791EE1E4}"/>
              </a:ext>
            </a:extLst>
          </p:cNvPr>
          <p:cNvSpPr>
            <a:spLocks noGrp="1"/>
          </p:cNvSpPr>
          <p:nvPr>
            <p:ph type="ctrTitle"/>
          </p:nvPr>
        </p:nvSpPr>
        <p:spPr>
          <a:xfrm>
            <a:off x="4526821" y="4739828"/>
            <a:ext cx="6798608" cy="732396"/>
          </a:xfrm>
        </p:spPr>
        <p:txBody>
          <a:bodyPr>
            <a:normAutofit/>
          </a:bodyPr>
          <a:lstStyle/>
          <a:p>
            <a:r>
              <a:rPr lang="pl-PL" sz="3200">
                <a:solidFill>
                  <a:srgbClr val="FFFFFF"/>
                </a:solidFill>
                <a:ea typeface="+mj-lt"/>
                <a:cs typeface="+mj-lt"/>
              </a:rPr>
              <a:t>Dziękuję za uwagę</a:t>
            </a:r>
            <a:endParaRPr lang="pl-PL" sz="3200">
              <a:solidFill>
                <a:srgbClr val="FFFFFF"/>
              </a:solidFill>
            </a:endParaRPr>
          </a:p>
        </p:txBody>
      </p:sp>
      <p:pic>
        <p:nvPicPr>
          <p:cNvPr id="7" name="Obraz 6" descr="Obraz zawierający krąg, Czcionka, Grafika, logo&#10;&#10;Opis wygenerowany automatycznie">
            <a:extLst>
              <a:ext uri="{FF2B5EF4-FFF2-40B4-BE49-F238E27FC236}">
                <a16:creationId xmlns:a16="http://schemas.microsoft.com/office/drawing/2014/main" id="{6104DDEF-7DC4-F75A-4A91-D27AB7B65504}"/>
              </a:ext>
            </a:extLst>
          </p:cNvPr>
          <p:cNvPicPr>
            <a:picLocks noChangeAspect="1"/>
          </p:cNvPicPr>
          <p:nvPr/>
        </p:nvPicPr>
        <p:blipFill>
          <a:blip r:embed="rId6"/>
          <a:stretch>
            <a:fillRect/>
          </a:stretch>
        </p:blipFill>
        <p:spPr>
          <a:xfrm>
            <a:off x="456795" y="4062642"/>
            <a:ext cx="1712463" cy="1718931"/>
          </a:xfrm>
          <a:prstGeom prst="rect">
            <a:avLst/>
          </a:prstGeom>
        </p:spPr>
      </p:pic>
    </p:spTree>
    <p:extLst>
      <p:ext uri="{BB962C8B-B14F-4D97-AF65-F5344CB8AC3E}">
        <p14:creationId xmlns:p14="http://schemas.microsoft.com/office/powerpoint/2010/main" val="1639828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 name="Rectangle 124">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50" name="Rectangle 126">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51" name="Rectangle 128">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52" name="Rectangle 130">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useBgFill="1">
        <p:nvSpPr>
          <p:cNvPr id="153" name="Rectangle 132">
            <a:extLst>
              <a:ext uri="{FF2B5EF4-FFF2-40B4-BE49-F238E27FC236}">
                <a16:creationId xmlns:a16="http://schemas.microsoft.com/office/drawing/2014/main" id="{EECC1BA8-D744-4BAD-B3FB-227CB5EA7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9FA0C77-109B-2EC7-521F-2098CDE6084E}"/>
              </a:ext>
            </a:extLst>
          </p:cNvPr>
          <p:cNvSpPr>
            <a:spLocks noGrp="1"/>
          </p:cNvSpPr>
          <p:nvPr>
            <p:ph type="title"/>
          </p:nvPr>
        </p:nvSpPr>
        <p:spPr>
          <a:xfrm>
            <a:off x="441491" y="4737298"/>
            <a:ext cx="10993549" cy="1475013"/>
          </a:xfrm>
        </p:spPr>
        <p:txBody>
          <a:bodyPr vert="horz" lIns="91440" tIns="45720" rIns="91440" bIns="45720" rtlCol="0" anchor="b">
            <a:normAutofit/>
          </a:bodyPr>
          <a:lstStyle/>
          <a:p>
            <a:pPr algn="l"/>
            <a:r>
              <a:rPr lang="en-US" sz="3600" dirty="0" err="1">
                <a:solidFill>
                  <a:schemeClr val="accent1"/>
                </a:solidFill>
              </a:rPr>
              <a:t>Wydział</a:t>
            </a:r>
            <a:r>
              <a:rPr lang="en-US" sz="3600" dirty="0">
                <a:solidFill>
                  <a:schemeClr val="accent1"/>
                </a:solidFill>
              </a:rPr>
              <a:t> </a:t>
            </a:r>
            <a:r>
              <a:rPr lang="en-US" sz="3600" dirty="0" err="1">
                <a:solidFill>
                  <a:schemeClr val="accent1"/>
                </a:solidFill>
              </a:rPr>
              <a:t>informatyki</a:t>
            </a:r>
            <a:br>
              <a:rPr lang="en-US" sz="3600" dirty="0">
                <a:solidFill>
                  <a:schemeClr val="accent1"/>
                </a:solidFill>
              </a:rPr>
            </a:br>
            <a:r>
              <a:rPr lang="en-US" sz="3600" dirty="0">
                <a:solidFill>
                  <a:schemeClr val="accent1"/>
                </a:solidFill>
              </a:rPr>
              <a:t>1999 – 2024</a:t>
            </a:r>
          </a:p>
        </p:txBody>
      </p:sp>
      <p:grpSp>
        <p:nvGrpSpPr>
          <p:cNvPr id="154" name="Group 134">
            <a:extLst>
              <a:ext uri="{FF2B5EF4-FFF2-40B4-BE49-F238E27FC236}">
                <a16:creationId xmlns:a16="http://schemas.microsoft.com/office/drawing/2014/main" id="{7587C8C6-99DF-4425-A538-D09A9D1B3E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6" name="Rectangle 135">
              <a:extLst>
                <a:ext uri="{FF2B5EF4-FFF2-40B4-BE49-F238E27FC236}">
                  <a16:creationId xmlns:a16="http://schemas.microsoft.com/office/drawing/2014/main" id="{13577C85-ACDD-4AC9-B9DE-87144E7C28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37" name="Rectangle 136">
              <a:extLst>
                <a:ext uri="{FF2B5EF4-FFF2-40B4-BE49-F238E27FC236}">
                  <a16:creationId xmlns:a16="http://schemas.microsoft.com/office/drawing/2014/main" id="{9CBB29A9-875F-4717-9BF0-B32607BDB5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38" name="Rectangle 137">
              <a:extLst>
                <a:ext uri="{FF2B5EF4-FFF2-40B4-BE49-F238E27FC236}">
                  <a16:creationId xmlns:a16="http://schemas.microsoft.com/office/drawing/2014/main" id="{5B2262C7-8345-45F0-93F8-44E06947B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pic>
        <p:nvPicPr>
          <p:cNvPr id="4" name="Symbol zastępczy zawartości 3" descr="Obraz zawierający na wolnym powietrzu, pojazd, osoba, Pojazd lądowy&#10;&#10;Opis wygenerowany automatycznie">
            <a:extLst>
              <a:ext uri="{FF2B5EF4-FFF2-40B4-BE49-F238E27FC236}">
                <a16:creationId xmlns:a16="http://schemas.microsoft.com/office/drawing/2014/main" id="{408611C5-BA9F-A811-EDDA-D1481B139010}"/>
              </a:ext>
            </a:extLst>
          </p:cNvPr>
          <p:cNvPicPr>
            <a:picLocks noChangeAspect="1"/>
          </p:cNvPicPr>
          <p:nvPr/>
        </p:nvPicPr>
        <p:blipFill rotWithShape="1">
          <a:blip r:embed="rId2"/>
          <a:srcRect t="27335" r="-1" b="16660"/>
          <a:stretch/>
        </p:blipFill>
        <p:spPr>
          <a:xfrm>
            <a:off x="446532" y="599725"/>
            <a:ext cx="11292143" cy="3557252"/>
          </a:xfrm>
          <a:prstGeom prst="rect">
            <a:avLst/>
          </a:prstGeom>
        </p:spPr>
      </p:pic>
      <p:pic>
        <p:nvPicPr>
          <p:cNvPr id="5" name="Obraz 4" descr="Obraz zawierający krąg, Czcionka, Grafika, logo&#10;&#10;Opis wygenerowany automatycznie">
            <a:extLst>
              <a:ext uri="{FF2B5EF4-FFF2-40B4-BE49-F238E27FC236}">
                <a16:creationId xmlns:a16="http://schemas.microsoft.com/office/drawing/2014/main" id="{01456D30-97C1-384A-93F5-A4395E82A75C}"/>
              </a:ext>
            </a:extLst>
          </p:cNvPr>
          <p:cNvPicPr>
            <a:picLocks noChangeAspect="1"/>
          </p:cNvPicPr>
          <p:nvPr/>
        </p:nvPicPr>
        <p:blipFill>
          <a:blip r:embed="rId3"/>
          <a:stretch>
            <a:fillRect/>
          </a:stretch>
        </p:blipFill>
        <p:spPr>
          <a:xfrm>
            <a:off x="8878209" y="2801403"/>
            <a:ext cx="3183911" cy="3177239"/>
          </a:xfrm>
          <a:prstGeom prst="rect">
            <a:avLst/>
          </a:prstGeom>
        </p:spPr>
      </p:pic>
    </p:spTree>
    <p:extLst>
      <p:ext uri="{BB962C8B-B14F-4D97-AF65-F5344CB8AC3E}">
        <p14:creationId xmlns:p14="http://schemas.microsoft.com/office/powerpoint/2010/main" val="56554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1" name="Rectangle 535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353" name="Rectangle 535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355" name="Rectangle 535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357" name="Rectangle 5356">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useBgFill="1">
        <p:nvSpPr>
          <p:cNvPr id="5359" name="Rectangle 5358">
            <a:extLst>
              <a:ext uri="{FF2B5EF4-FFF2-40B4-BE49-F238E27FC236}">
                <a16:creationId xmlns:a16="http://schemas.microsoft.com/office/drawing/2014/main" id="{F17C8882-E65C-41F2-89EE-DF6B3880E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1" name="Rectangle 5360">
            <a:extLst>
              <a:ext uri="{FF2B5EF4-FFF2-40B4-BE49-F238E27FC236}">
                <a16:creationId xmlns:a16="http://schemas.microsoft.com/office/drawing/2014/main" id="{6F27366A-80E6-4BCF-86B8-2B50069C0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126" name="Rectangle 14"/>
          <p:cNvSpPr>
            <a:spLocks noGrp="1" noChangeArrowheads="1"/>
          </p:cNvSpPr>
          <p:nvPr>
            <p:ph type="title"/>
          </p:nvPr>
        </p:nvSpPr>
        <p:spPr>
          <a:xfrm>
            <a:off x="700218" y="1656292"/>
            <a:ext cx="3150659" cy="2085869"/>
          </a:xfrm>
        </p:spPr>
        <p:txBody>
          <a:bodyPr vert="horz" lIns="91440" tIns="45720" rIns="91440" bIns="45720" rtlCol="0" anchor="b">
            <a:normAutofit/>
          </a:bodyPr>
          <a:lstStyle/>
          <a:p>
            <a:pPr algn="l">
              <a:lnSpc>
                <a:spcPct val="90000"/>
              </a:lnSpc>
            </a:pPr>
            <a:r>
              <a:rPr lang="pl-PL" sz="2400" err="1">
                <a:solidFill>
                  <a:srgbClr val="FFFFFF"/>
                </a:solidFill>
              </a:rPr>
              <a:t>certyfikatY</a:t>
            </a:r>
            <a:r>
              <a:rPr lang="en-US" sz="2400">
                <a:solidFill>
                  <a:srgbClr val="FFFFFF"/>
                </a:solidFill>
              </a:rPr>
              <a:t> </a:t>
            </a:r>
            <a:r>
              <a:rPr lang="en-US" sz="2400" err="1">
                <a:solidFill>
                  <a:srgbClr val="FFFFFF"/>
                </a:solidFill>
              </a:rPr>
              <a:t>Komisji</a:t>
            </a:r>
            <a:r>
              <a:rPr lang="en-US" sz="2400">
                <a:solidFill>
                  <a:srgbClr val="FFFFFF"/>
                </a:solidFill>
              </a:rPr>
              <a:t> </a:t>
            </a:r>
            <a:r>
              <a:rPr lang="en-US" sz="2400" err="1">
                <a:solidFill>
                  <a:srgbClr val="FFFFFF"/>
                </a:solidFill>
              </a:rPr>
              <a:t>akredytacyjnej</a:t>
            </a:r>
            <a:r>
              <a:rPr lang="en-US" sz="2400">
                <a:solidFill>
                  <a:srgbClr val="FFFFFF"/>
                </a:solidFill>
              </a:rPr>
              <a:t> </a:t>
            </a:r>
            <a:r>
              <a:rPr lang="en-US" sz="2400" err="1">
                <a:solidFill>
                  <a:srgbClr val="FFFFFF"/>
                </a:solidFill>
              </a:rPr>
              <a:t>uczelni</a:t>
            </a:r>
            <a:r>
              <a:rPr lang="en-US" sz="2400">
                <a:solidFill>
                  <a:srgbClr val="FFFFFF"/>
                </a:solidFill>
              </a:rPr>
              <a:t> </a:t>
            </a:r>
            <a:r>
              <a:rPr lang="en-US" sz="2400" err="1">
                <a:solidFill>
                  <a:srgbClr val="FFFFFF"/>
                </a:solidFill>
              </a:rPr>
              <a:t>technicznych</a:t>
            </a:r>
            <a:endParaRPr lang="en-US" sz="2400">
              <a:solidFill>
                <a:srgbClr val="FFFFFF"/>
              </a:solidFill>
            </a:endParaRPr>
          </a:p>
        </p:txBody>
      </p:sp>
      <p:pic>
        <p:nvPicPr>
          <p:cNvPr id="5321" name="Picture 5254">
            <a:extLst>
              <a:ext uri="{FF2B5EF4-FFF2-40B4-BE49-F238E27FC236}">
                <a16:creationId xmlns:a16="http://schemas.microsoft.com/office/drawing/2014/main" id="{7919CF66-4E98-8466-54D5-2A086883BFA0}"/>
              </a:ext>
            </a:extLst>
          </p:cNvPr>
          <p:cNvPicPr>
            <a:picLocks noChangeAspect="1"/>
          </p:cNvPicPr>
          <p:nvPr/>
        </p:nvPicPr>
        <p:blipFill>
          <a:blip r:embed="rId3"/>
          <a:srcRect l="4559" r="4559"/>
          <a:stretch/>
        </p:blipFill>
        <p:spPr>
          <a:xfrm>
            <a:off x="8018599" y="638175"/>
            <a:ext cx="3702877" cy="5762625"/>
          </a:xfrm>
          <a:prstGeom prst="rect">
            <a:avLst/>
          </a:prstGeom>
        </p:spPr>
      </p:pic>
      <p:pic>
        <p:nvPicPr>
          <p:cNvPr id="13" name="Obraz 12">
            <a:extLst>
              <a:ext uri="{FF2B5EF4-FFF2-40B4-BE49-F238E27FC236}">
                <a16:creationId xmlns:a16="http://schemas.microsoft.com/office/drawing/2014/main" id="{DA923851-C3F6-E734-D57E-54FBA9ED1417}"/>
              </a:ext>
            </a:extLst>
          </p:cNvPr>
          <p:cNvPicPr>
            <a:picLocks noChangeAspect="1"/>
          </p:cNvPicPr>
          <p:nvPr/>
        </p:nvPicPr>
        <p:blipFill>
          <a:blip r:embed="rId4"/>
          <a:srcRect l="4559" r="4559"/>
          <a:stretch/>
        </p:blipFill>
        <p:spPr>
          <a:xfrm>
            <a:off x="4242674" y="638175"/>
            <a:ext cx="3702877" cy="5762625"/>
          </a:xfrm>
          <a:prstGeom prst="rect">
            <a:avLst/>
          </a:prstGeom>
        </p:spPr>
      </p:pic>
    </p:spTree>
    <p:extLst>
      <p:ext uri="{BB962C8B-B14F-4D97-AF65-F5344CB8AC3E}">
        <p14:creationId xmlns:p14="http://schemas.microsoft.com/office/powerpoint/2010/main" val="3335115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3" name="Rectangle 5142">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Rectangle 14"/>
          <p:cNvSpPr>
            <a:spLocks noGrp="1" noChangeArrowheads="1"/>
          </p:cNvSpPr>
          <p:nvPr>
            <p:ph type="title"/>
          </p:nvPr>
        </p:nvSpPr>
        <p:spPr>
          <a:xfrm>
            <a:off x="4382724" y="702156"/>
            <a:ext cx="7225075" cy="1013800"/>
          </a:xfrm>
        </p:spPr>
        <p:txBody>
          <a:bodyPr>
            <a:normAutofit/>
          </a:bodyPr>
          <a:lstStyle/>
          <a:p>
            <a:r>
              <a:rPr lang="pl-PL">
                <a:solidFill>
                  <a:schemeClr val="accent1"/>
                </a:solidFill>
              </a:rPr>
              <a:t>O WYDZIALE informatyki</a:t>
            </a:r>
          </a:p>
        </p:txBody>
      </p:sp>
      <p:grpSp>
        <p:nvGrpSpPr>
          <p:cNvPr id="5145" name="Group 5144">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146" name="Rectangle 5145">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147" name="Rectangle 5146">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148" name="Rectangle 5147">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pic>
        <p:nvPicPr>
          <p:cNvPr id="2" name="Picture 4" descr="Wybieranie edukacji – zdjęcie">
            <a:extLst>
              <a:ext uri="{FF2B5EF4-FFF2-40B4-BE49-F238E27FC236}">
                <a16:creationId xmlns:a16="http://schemas.microsoft.com/office/drawing/2014/main" id="{75EC03F3-E0FD-6608-AA3F-9E58296B14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92" r="26140" b="-2"/>
          <a:stretch/>
        </p:blipFill>
        <p:spPr bwMode="auto">
          <a:xfrm>
            <a:off x="448732" y="600075"/>
            <a:ext cx="3683001" cy="5775325"/>
          </a:xfrm>
          <a:prstGeom prst="rect">
            <a:avLst/>
          </a:prstGeom>
          <a:extLst>
            <a:ext uri="{909E8E84-426E-40DD-AFC4-6F175D3DCCD1}">
              <a14:hiddenFill xmlns:a14="http://schemas.microsoft.com/office/drawing/2010/main">
                <a:solidFill>
                  <a:srgbClr val="FFFFFF"/>
                </a:solidFill>
              </a14:hiddenFill>
            </a:ext>
          </a:extLst>
        </p:spPr>
      </p:pic>
      <p:sp>
        <p:nvSpPr>
          <p:cNvPr id="5" name="Symbol zastępczy zawartości 4"/>
          <p:cNvSpPr>
            <a:spLocks noGrp="1"/>
          </p:cNvSpPr>
          <p:nvPr>
            <p:ph idx="1"/>
          </p:nvPr>
        </p:nvSpPr>
        <p:spPr>
          <a:xfrm>
            <a:off x="4382726" y="1896533"/>
            <a:ext cx="7225074" cy="3962266"/>
          </a:xfrm>
        </p:spPr>
        <p:txBody>
          <a:bodyPr>
            <a:normAutofit/>
          </a:bodyPr>
          <a:lstStyle/>
          <a:p>
            <a:pPr>
              <a:spcBef>
                <a:spcPts val="600"/>
              </a:spcBef>
              <a:spcAft>
                <a:spcPts val="0"/>
              </a:spcAft>
            </a:pPr>
            <a:r>
              <a:rPr lang="pl-PL" altLang="en-US" dirty="0"/>
              <a:t>Wydział Informatyki jest jedynym w województwie zachodniopomorskim wydziałem z kierunkiem </a:t>
            </a:r>
            <a:r>
              <a:rPr lang="pl-PL" altLang="en-US" b="1" dirty="0"/>
              <a:t>INFORMATYKA</a:t>
            </a:r>
            <a:r>
              <a:rPr lang="pl-PL" altLang="en-US" dirty="0"/>
              <a:t> posiadającym uprawnienia akademickie do nadawania </a:t>
            </a:r>
            <a:r>
              <a:rPr lang="pl-PL" altLang="en-US"/>
              <a:t>stopnia </a:t>
            </a:r>
            <a:r>
              <a:rPr lang="pl-PL" altLang="en-US" b="1"/>
              <a:t>doktora</a:t>
            </a:r>
            <a:br>
              <a:rPr lang="pl-PL" altLang="en-US" b="1"/>
            </a:br>
            <a:r>
              <a:rPr lang="pl-PL" altLang="en-US" b="1"/>
              <a:t>i </a:t>
            </a:r>
            <a:r>
              <a:rPr lang="pl-PL" altLang="en-US" b="1" dirty="0"/>
              <a:t>doktora habilitowanego</a:t>
            </a:r>
            <a:r>
              <a:rPr lang="pl-PL" altLang="en-US" dirty="0"/>
              <a:t> w dyscyplinie </a:t>
            </a:r>
            <a:r>
              <a:rPr lang="pl-PL" altLang="en-US" b="1"/>
              <a:t>Informatyka Techniczna</a:t>
            </a:r>
            <a:br>
              <a:rPr lang="pl-PL" altLang="en-US" b="1"/>
            </a:br>
            <a:r>
              <a:rPr lang="pl-PL" altLang="en-US" b="1"/>
              <a:t>i </a:t>
            </a:r>
            <a:r>
              <a:rPr lang="pl-PL" altLang="en-US" b="1" dirty="0"/>
              <a:t>Telekomunikacja</a:t>
            </a:r>
            <a:r>
              <a:rPr lang="pl-PL" altLang="en-US" dirty="0"/>
              <a:t>. </a:t>
            </a:r>
          </a:p>
          <a:p>
            <a:pPr>
              <a:spcBef>
                <a:spcPts val="600"/>
              </a:spcBef>
              <a:spcAft>
                <a:spcPts val="0"/>
              </a:spcAft>
            </a:pPr>
            <a:r>
              <a:rPr lang="pl-PL" altLang="en-US" dirty="0"/>
              <a:t>Przez kandydatów na studia jesteśmy najchętniej wybieranym wydziałem Zachodniopomorskiego Uniwersytetu Technologicznego w Szczecinie. </a:t>
            </a:r>
          </a:p>
          <a:p>
            <a:pPr>
              <a:spcBef>
                <a:spcPts val="600"/>
              </a:spcBef>
              <a:spcAft>
                <a:spcPts val="0"/>
              </a:spcAft>
            </a:pPr>
            <a:r>
              <a:rPr lang="pl-PL" altLang="en-US" dirty="0"/>
              <a:t>Nasi absolwenci są chętnie zatrudniani nie tylko przez firmy lokalne, ale również firmy z innych województw, a także firmy zagraniczne.</a:t>
            </a:r>
          </a:p>
          <a:p>
            <a:pPr>
              <a:spcBef>
                <a:spcPts val="600"/>
              </a:spcBef>
              <a:spcAft>
                <a:spcPts val="0"/>
              </a:spcAft>
            </a:pPr>
            <a:r>
              <a:rPr lang="pl-PL" altLang="en-US" dirty="0"/>
              <a:t>W ostatnich latach na Wydziale nastąpił znaczny wzrost pracowników samodzielnych, co dobrze rokuje obecnej i przyszłej pozycji akademickiej Wydziału</a:t>
            </a:r>
            <a:endParaRPr lang="pl-PL" dirty="0"/>
          </a:p>
        </p:txBody>
      </p:sp>
    </p:spTree>
    <p:extLst>
      <p:ext uri="{BB962C8B-B14F-4D97-AF65-F5344CB8AC3E}">
        <p14:creationId xmlns:p14="http://schemas.microsoft.com/office/powerpoint/2010/main" val="2890381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1">
            <a:extLst>
              <a:ext uri="{FF2B5EF4-FFF2-40B4-BE49-F238E27FC236}">
                <a16:creationId xmlns:a16="http://schemas.microsoft.com/office/drawing/2014/main" id="{554A425D-9851-4FBF-A508-E4CBEF4B1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3">
            <a:extLst>
              <a:ext uri="{FF2B5EF4-FFF2-40B4-BE49-F238E27FC236}">
                <a16:creationId xmlns:a16="http://schemas.microsoft.com/office/drawing/2014/main" id="{EE0C0675-A7D1-41EA-A144-F8DA77B97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8444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6" name="Rectangle 25">
            <a:extLst>
              <a:ext uri="{FF2B5EF4-FFF2-40B4-BE49-F238E27FC236}">
                <a16:creationId xmlns:a16="http://schemas.microsoft.com/office/drawing/2014/main" id="{4A92AB83-2601-4041-BF0F-F4F0F5C7D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8444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8" name="Rectangle 27">
            <a:extLst>
              <a:ext uri="{FF2B5EF4-FFF2-40B4-BE49-F238E27FC236}">
                <a16:creationId xmlns:a16="http://schemas.microsoft.com/office/drawing/2014/main" id="{8862AB49-2F5E-4C38-82CC-F653510B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8088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0" name="Rectangle 29">
            <a:extLst>
              <a:ext uri="{FF2B5EF4-FFF2-40B4-BE49-F238E27FC236}">
                <a16:creationId xmlns:a16="http://schemas.microsoft.com/office/drawing/2014/main" id="{DE6F8AD6-7C47-45FC-875C-65D6B1E55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57866"/>
            <a:ext cx="11309338" cy="1656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 name="Tytuł 1">
            <a:extLst>
              <a:ext uri="{FF2B5EF4-FFF2-40B4-BE49-F238E27FC236}">
                <a16:creationId xmlns:a16="http://schemas.microsoft.com/office/drawing/2014/main" id="{A26F3A0F-7F72-0E27-E195-11A9B3998275}"/>
              </a:ext>
            </a:extLst>
          </p:cNvPr>
          <p:cNvSpPr>
            <a:spLocks noGrp="1"/>
          </p:cNvSpPr>
          <p:nvPr>
            <p:ph type="title"/>
          </p:nvPr>
        </p:nvSpPr>
        <p:spPr>
          <a:xfrm>
            <a:off x="581192" y="4845617"/>
            <a:ext cx="11029616" cy="1013800"/>
          </a:xfrm>
        </p:spPr>
        <p:txBody>
          <a:bodyPr>
            <a:normAutofit/>
          </a:bodyPr>
          <a:lstStyle/>
          <a:p>
            <a:r>
              <a:rPr lang="pl-PL">
                <a:solidFill>
                  <a:srgbClr val="FFFEFF"/>
                </a:solidFill>
              </a:rPr>
              <a:t>O wydziale informatyki</a:t>
            </a:r>
          </a:p>
        </p:txBody>
      </p:sp>
      <p:graphicFrame>
        <p:nvGraphicFramePr>
          <p:cNvPr id="5" name="Symbol zastępczy zawartości 2">
            <a:extLst>
              <a:ext uri="{FF2B5EF4-FFF2-40B4-BE49-F238E27FC236}">
                <a16:creationId xmlns:a16="http://schemas.microsoft.com/office/drawing/2014/main" id="{A06DDA1B-975B-7C25-3C2B-65EF709555E8}"/>
              </a:ext>
            </a:extLst>
          </p:cNvPr>
          <p:cNvGraphicFramePr>
            <a:graphicFrameLocks noGrp="1"/>
          </p:cNvGraphicFramePr>
          <p:nvPr>
            <p:ph idx="1"/>
            <p:extLst>
              <p:ext uri="{D42A27DB-BD31-4B8C-83A1-F6EECF244321}">
                <p14:modId xmlns:p14="http://schemas.microsoft.com/office/powerpoint/2010/main" val="187542730"/>
              </p:ext>
            </p:extLst>
          </p:nvPr>
        </p:nvGraphicFramePr>
        <p:xfrm>
          <a:off x="581025" y="728488"/>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2206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6F3A0F-7F72-0E27-E195-11A9B3998275}"/>
              </a:ext>
            </a:extLst>
          </p:cNvPr>
          <p:cNvSpPr>
            <a:spLocks noGrp="1"/>
          </p:cNvSpPr>
          <p:nvPr>
            <p:ph type="title"/>
          </p:nvPr>
        </p:nvSpPr>
        <p:spPr>
          <a:xfrm>
            <a:off x="581192" y="702156"/>
            <a:ext cx="11029616" cy="1013800"/>
          </a:xfrm>
        </p:spPr>
        <p:txBody>
          <a:bodyPr>
            <a:normAutofit/>
          </a:bodyPr>
          <a:lstStyle/>
          <a:p>
            <a:r>
              <a:rPr lang="pl-PL"/>
              <a:t>O wydziale informatyki</a:t>
            </a:r>
          </a:p>
        </p:txBody>
      </p:sp>
      <p:sp>
        <p:nvSpPr>
          <p:cNvPr id="17"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osoba, ubrania, Ludzka twarz, uśmiech&#10;&#10;Opis wygenerowany automatycznie">
            <a:extLst>
              <a:ext uri="{FF2B5EF4-FFF2-40B4-BE49-F238E27FC236}">
                <a16:creationId xmlns:a16="http://schemas.microsoft.com/office/drawing/2014/main" id="{59777F79-B2AE-46A5-D636-8485B280757C}"/>
              </a:ext>
            </a:extLst>
          </p:cNvPr>
          <p:cNvPicPr>
            <a:picLocks noChangeAspect="1"/>
          </p:cNvPicPr>
          <p:nvPr/>
        </p:nvPicPr>
        <p:blipFill rotWithShape="1">
          <a:blip r:embed="rId3"/>
          <a:srcRect l="1285" r="7940" b="-4"/>
          <a:stretch/>
        </p:blipFill>
        <p:spPr>
          <a:xfrm>
            <a:off x="657225" y="2361056"/>
            <a:ext cx="4962525" cy="3649219"/>
          </a:xfrm>
          <a:prstGeom prst="rect">
            <a:avLst/>
          </a:prstGeom>
        </p:spPr>
      </p:pic>
      <p:sp>
        <p:nvSpPr>
          <p:cNvPr id="3" name="Symbol zastępczy zawartości 2">
            <a:extLst>
              <a:ext uri="{FF2B5EF4-FFF2-40B4-BE49-F238E27FC236}">
                <a16:creationId xmlns:a16="http://schemas.microsoft.com/office/drawing/2014/main" id="{A886430F-4259-2F49-D1F2-8E46E113C204}"/>
              </a:ext>
            </a:extLst>
          </p:cNvPr>
          <p:cNvSpPr>
            <a:spLocks noGrp="1"/>
          </p:cNvSpPr>
          <p:nvPr>
            <p:ph idx="1"/>
          </p:nvPr>
        </p:nvSpPr>
        <p:spPr>
          <a:xfrm>
            <a:off x="6335805" y="2180496"/>
            <a:ext cx="5275001" cy="4045683"/>
          </a:xfrm>
        </p:spPr>
        <p:txBody>
          <a:bodyPr>
            <a:normAutofit/>
          </a:bodyPr>
          <a:lstStyle/>
          <a:p>
            <a:pPr marL="305435" indent="-305435" defTabSz="914400">
              <a:spcBef>
                <a:spcPct val="0"/>
              </a:spcBef>
              <a:buClrTx/>
              <a:buSzTx/>
              <a:buFont typeface="Wingdings" panose="05000000000000000000" pitchFamily="2" charset="2"/>
              <a:buChar char="ü"/>
              <a:defRPr/>
            </a:pPr>
            <a:r>
              <a:rPr lang="pl-PL" sz="2000" dirty="0"/>
              <a:t>1100 studentów, około 20% procent wszystkich studentów Zachodniopomorskiego Uniwersytetu Technologicznego</a:t>
            </a:r>
            <a:br>
              <a:rPr lang="pl-PL" sz="2000" dirty="0"/>
            </a:br>
            <a:r>
              <a:rPr lang="pl-PL" sz="2000" dirty="0"/>
              <a:t>w Szczecinie (rok akademicki 2023/2024)</a:t>
            </a:r>
          </a:p>
          <a:p>
            <a:pPr marL="305435" marR="0" lvl="0" indent="-305435" defTabSz="914400" rtl="0" eaLnBrk="1" fontAlgn="auto" latinLnBrk="0" hangingPunct="1">
              <a:spcBef>
                <a:spcPct val="0"/>
              </a:spcBef>
              <a:buClrTx/>
              <a:buSzTx/>
              <a:buFont typeface="Wingdings" panose="05000000000000000000" pitchFamily="2" charset="2"/>
              <a:buChar char="ü"/>
              <a:tabLst/>
              <a:defRPr/>
            </a:pPr>
            <a:endParaRPr lang="en-US" sz="2000" dirty="0"/>
          </a:p>
          <a:p>
            <a:pPr marL="305435" indent="-305435" defTabSz="914400">
              <a:spcBef>
                <a:spcPct val="0"/>
              </a:spcBef>
              <a:buClrTx/>
              <a:buSzTx/>
              <a:buFont typeface="Wingdings" panose="05000000000000000000" pitchFamily="2" charset="2"/>
              <a:buChar char="ü"/>
              <a:defRPr/>
            </a:pPr>
            <a:r>
              <a:rPr lang="pl-PL" sz="2000" dirty="0"/>
              <a:t>22 doktorów habilitowanych (około 24% wszystkich nauczycieli akademickich na WI), zdecydowana większość  poniżej 50 roku życia</a:t>
            </a:r>
            <a:endParaRPr lang="en-US" sz="2000" dirty="0"/>
          </a:p>
        </p:txBody>
      </p:sp>
    </p:spTree>
    <p:extLst>
      <p:ext uri="{BB962C8B-B14F-4D97-AF65-F5344CB8AC3E}">
        <p14:creationId xmlns:p14="http://schemas.microsoft.com/office/powerpoint/2010/main" val="425057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4BC697E9-3A8A-459E-87A3-2E03FA23D7EA}"/>
              </a:ext>
            </a:extLst>
          </p:cNvPr>
          <p:cNvSpPr>
            <a:spLocks noGrp="1"/>
          </p:cNvSpPr>
          <p:nvPr>
            <p:ph type="title"/>
          </p:nvPr>
        </p:nvSpPr>
        <p:spPr/>
        <p:txBody>
          <a:bodyPr/>
          <a:lstStyle/>
          <a:p>
            <a:pPr algn="r"/>
            <a:r>
              <a:rPr lang="pl-PL"/>
              <a:t>		trochę historii</a:t>
            </a:r>
          </a:p>
        </p:txBody>
      </p:sp>
      <p:cxnSp>
        <p:nvCxnSpPr>
          <p:cNvPr id="3" name="Łącznik prosty 2">
            <a:extLst>
              <a:ext uri="{FF2B5EF4-FFF2-40B4-BE49-F238E27FC236}">
                <a16:creationId xmlns:a16="http://schemas.microsoft.com/office/drawing/2014/main" id="{93754E9E-34CA-4E7D-867C-B9167BCB4D6E}"/>
              </a:ext>
            </a:extLst>
          </p:cNvPr>
          <p:cNvCxnSpPr/>
          <p:nvPr/>
        </p:nvCxnSpPr>
        <p:spPr>
          <a:xfrm>
            <a:off x="581193" y="4153546"/>
            <a:ext cx="1102961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Objaśnienie: linia z obramowaniem i paskiem wyróżniającym 6">
            <a:extLst>
              <a:ext uri="{FF2B5EF4-FFF2-40B4-BE49-F238E27FC236}">
                <a16:creationId xmlns:a16="http://schemas.microsoft.com/office/drawing/2014/main" id="{CD2A5DAB-A533-4D07-A043-40BBB2F38091}"/>
              </a:ext>
            </a:extLst>
          </p:cNvPr>
          <p:cNvSpPr/>
          <p:nvPr/>
        </p:nvSpPr>
        <p:spPr>
          <a:xfrm rot="16200000">
            <a:off x="1077029" y="1890965"/>
            <a:ext cx="988330" cy="1980000"/>
          </a:xfrm>
          <a:prstGeom prst="accentBorderCallout1">
            <a:avLst>
              <a:gd name="adj1" fmla="val 50665"/>
              <a:gd name="adj2" fmla="val -9901"/>
              <a:gd name="adj3" fmla="val 50797"/>
              <a:gd name="adj4" fmla="val -68127"/>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pl-PL" sz="2800"/>
              <a:t>1971</a:t>
            </a:r>
          </a:p>
        </p:txBody>
      </p:sp>
      <p:sp>
        <p:nvSpPr>
          <p:cNvPr id="9" name="Objaśnienie: linia z obramowaniem i paskiem wyróżniającym 8">
            <a:extLst>
              <a:ext uri="{FF2B5EF4-FFF2-40B4-BE49-F238E27FC236}">
                <a16:creationId xmlns:a16="http://schemas.microsoft.com/office/drawing/2014/main" id="{DEED754C-131E-486E-8103-01B252878573}"/>
              </a:ext>
            </a:extLst>
          </p:cNvPr>
          <p:cNvSpPr/>
          <p:nvPr/>
        </p:nvSpPr>
        <p:spPr>
          <a:xfrm rot="5400000">
            <a:off x="3813344" y="4429128"/>
            <a:ext cx="990000" cy="1980000"/>
          </a:xfrm>
          <a:prstGeom prst="accentBorderCallout1">
            <a:avLst>
              <a:gd name="adj1" fmla="val 50665"/>
              <a:gd name="adj2" fmla="val -9901"/>
              <a:gd name="adj3" fmla="val 50797"/>
              <a:gd name="adj4" fmla="val -68127"/>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2800"/>
              <a:t>1989</a:t>
            </a:r>
          </a:p>
        </p:txBody>
      </p:sp>
      <p:sp>
        <p:nvSpPr>
          <p:cNvPr id="10" name="Objaśnienie: linia z obramowaniem i paskiem wyróżniającym 9">
            <a:extLst>
              <a:ext uri="{FF2B5EF4-FFF2-40B4-BE49-F238E27FC236}">
                <a16:creationId xmlns:a16="http://schemas.microsoft.com/office/drawing/2014/main" id="{A67EDCED-FE57-4D85-9912-C24088BE53C7}"/>
              </a:ext>
            </a:extLst>
          </p:cNvPr>
          <p:cNvSpPr/>
          <p:nvPr/>
        </p:nvSpPr>
        <p:spPr>
          <a:xfrm rot="16200000">
            <a:off x="7076870" y="1865248"/>
            <a:ext cx="990000" cy="1980000"/>
          </a:xfrm>
          <a:prstGeom prst="accentBorderCallout1">
            <a:avLst>
              <a:gd name="adj1" fmla="val 50665"/>
              <a:gd name="adj2" fmla="val -9901"/>
              <a:gd name="adj3" fmla="val 50120"/>
              <a:gd name="adj4" fmla="val -62467"/>
            </a:avLst>
          </a:prstGeom>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a:r>
              <a:rPr lang="pl-PL" sz="2800"/>
              <a:t>1992</a:t>
            </a:r>
          </a:p>
        </p:txBody>
      </p:sp>
      <p:sp>
        <p:nvSpPr>
          <p:cNvPr id="11" name="Objaśnienie: linia z obramowaniem i paskiem wyróżniającym 10">
            <a:extLst>
              <a:ext uri="{FF2B5EF4-FFF2-40B4-BE49-F238E27FC236}">
                <a16:creationId xmlns:a16="http://schemas.microsoft.com/office/drawing/2014/main" id="{556D45DD-BA9D-4B63-9F55-50F5E65E4497}"/>
              </a:ext>
            </a:extLst>
          </p:cNvPr>
          <p:cNvSpPr/>
          <p:nvPr/>
        </p:nvSpPr>
        <p:spPr>
          <a:xfrm rot="5400000">
            <a:off x="10125809" y="4429128"/>
            <a:ext cx="990000" cy="1980000"/>
          </a:xfrm>
          <a:prstGeom prst="accentBorderCallout1">
            <a:avLst>
              <a:gd name="adj1" fmla="val 50664"/>
              <a:gd name="adj2" fmla="val -6716"/>
              <a:gd name="adj3" fmla="val 50165"/>
              <a:gd name="adj4" fmla="val -74652"/>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2800"/>
              <a:t>1999</a:t>
            </a:r>
          </a:p>
        </p:txBody>
      </p:sp>
      <p:sp>
        <p:nvSpPr>
          <p:cNvPr id="12" name="pole tekstowe 11">
            <a:extLst>
              <a:ext uri="{FF2B5EF4-FFF2-40B4-BE49-F238E27FC236}">
                <a16:creationId xmlns:a16="http://schemas.microsoft.com/office/drawing/2014/main" id="{087BFEF4-B8F7-4E73-9CB0-5DF8C7F9F5BC}"/>
              </a:ext>
            </a:extLst>
          </p:cNvPr>
          <p:cNvSpPr txBox="1"/>
          <p:nvPr/>
        </p:nvSpPr>
        <p:spPr>
          <a:xfrm>
            <a:off x="9505544" y="3118797"/>
            <a:ext cx="2253884" cy="338554"/>
          </a:xfrm>
          <a:prstGeom prst="rect">
            <a:avLst/>
          </a:prstGeom>
          <a:noFill/>
        </p:spPr>
        <p:txBody>
          <a:bodyPr wrap="square" rtlCol="0">
            <a:spAutoFit/>
          </a:bodyPr>
          <a:lstStyle/>
          <a:p>
            <a:pPr algn="ctr"/>
            <a:r>
              <a:rPr lang="pl-PL" sz="1600"/>
              <a:t>Wydział Informatyki</a:t>
            </a:r>
          </a:p>
        </p:txBody>
      </p:sp>
      <p:pic>
        <p:nvPicPr>
          <p:cNvPr id="14" name="Obraz 13">
            <a:extLst>
              <a:ext uri="{FF2B5EF4-FFF2-40B4-BE49-F238E27FC236}">
                <a16:creationId xmlns:a16="http://schemas.microsoft.com/office/drawing/2014/main" id="{2D7BD7A5-41A1-416B-BAC7-EC0501652088}"/>
              </a:ext>
            </a:extLst>
          </p:cNvPr>
          <p:cNvPicPr>
            <a:picLocks noChangeAspect="1"/>
          </p:cNvPicPr>
          <p:nvPr/>
        </p:nvPicPr>
        <p:blipFill>
          <a:blip r:embed="rId2"/>
          <a:stretch>
            <a:fillRect/>
          </a:stretch>
        </p:blipFill>
        <p:spPr>
          <a:xfrm>
            <a:off x="581191" y="740094"/>
            <a:ext cx="604843" cy="969086"/>
          </a:xfrm>
          <a:prstGeom prst="rect">
            <a:avLst/>
          </a:prstGeom>
        </p:spPr>
      </p:pic>
      <p:sp>
        <p:nvSpPr>
          <p:cNvPr id="15" name="pole tekstowe 14">
            <a:extLst>
              <a:ext uri="{FF2B5EF4-FFF2-40B4-BE49-F238E27FC236}">
                <a16:creationId xmlns:a16="http://schemas.microsoft.com/office/drawing/2014/main" id="{943A9DFE-0C47-4C67-B8A1-0B53A88C919F}"/>
              </a:ext>
            </a:extLst>
          </p:cNvPr>
          <p:cNvSpPr txBox="1"/>
          <p:nvPr/>
        </p:nvSpPr>
        <p:spPr>
          <a:xfrm>
            <a:off x="233613" y="4583590"/>
            <a:ext cx="2737154" cy="1569660"/>
          </a:xfrm>
          <a:prstGeom prst="rect">
            <a:avLst/>
          </a:prstGeom>
          <a:noFill/>
        </p:spPr>
        <p:txBody>
          <a:bodyPr wrap="square" rtlCol="0">
            <a:spAutoFit/>
          </a:bodyPr>
          <a:lstStyle/>
          <a:p>
            <a:pPr algn="ctr"/>
            <a:r>
              <a:rPr lang="pl-PL" sz="1600"/>
              <a:t>Politechnika Szczecińska,</a:t>
            </a:r>
          </a:p>
          <a:p>
            <a:pPr algn="ctr"/>
            <a:r>
              <a:rPr lang="pl-PL" sz="1600"/>
              <a:t>Wydział Mechaniczny i Budowy Okrętów,</a:t>
            </a:r>
          </a:p>
          <a:p>
            <a:pPr algn="ctr"/>
            <a:r>
              <a:rPr lang="pl-PL" sz="1600"/>
              <a:t>Zakład Teorii Mechanizmów i Podstaw Regulacji Automatycznej</a:t>
            </a:r>
          </a:p>
        </p:txBody>
      </p:sp>
      <p:sp>
        <p:nvSpPr>
          <p:cNvPr id="16" name="pole tekstowe 15">
            <a:extLst>
              <a:ext uri="{FF2B5EF4-FFF2-40B4-BE49-F238E27FC236}">
                <a16:creationId xmlns:a16="http://schemas.microsoft.com/office/drawing/2014/main" id="{D1FEF29E-83ED-4058-80AB-4A5F64B10DB9}"/>
              </a:ext>
            </a:extLst>
          </p:cNvPr>
          <p:cNvSpPr txBox="1"/>
          <p:nvPr/>
        </p:nvSpPr>
        <p:spPr>
          <a:xfrm>
            <a:off x="2940060" y="2901077"/>
            <a:ext cx="2711689" cy="584775"/>
          </a:xfrm>
          <a:prstGeom prst="rect">
            <a:avLst/>
          </a:prstGeom>
          <a:noFill/>
        </p:spPr>
        <p:txBody>
          <a:bodyPr wrap="square" rtlCol="0">
            <a:spAutoFit/>
          </a:bodyPr>
          <a:lstStyle/>
          <a:p>
            <a:pPr algn="ctr"/>
            <a:r>
              <a:rPr lang="pl-PL" sz="1600"/>
              <a:t>Katedra Informatyki i Automatyki Morskiej</a:t>
            </a:r>
          </a:p>
        </p:txBody>
      </p:sp>
      <p:sp>
        <p:nvSpPr>
          <p:cNvPr id="17" name="pole tekstowe 16">
            <a:extLst>
              <a:ext uri="{FF2B5EF4-FFF2-40B4-BE49-F238E27FC236}">
                <a16:creationId xmlns:a16="http://schemas.microsoft.com/office/drawing/2014/main" id="{FA64B5D2-5AB5-4A2B-B0BC-74D1BB3401B8}"/>
              </a:ext>
            </a:extLst>
          </p:cNvPr>
          <p:cNvSpPr txBox="1"/>
          <p:nvPr/>
        </p:nvSpPr>
        <p:spPr>
          <a:xfrm>
            <a:off x="6387787" y="4583590"/>
            <a:ext cx="2368166" cy="584775"/>
          </a:xfrm>
          <a:prstGeom prst="rect">
            <a:avLst/>
          </a:prstGeom>
          <a:noFill/>
        </p:spPr>
        <p:txBody>
          <a:bodyPr wrap="square" rtlCol="0">
            <a:spAutoFit/>
          </a:bodyPr>
          <a:lstStyle/>
          <a:p>
            <a:pPr algn="ctr"/>
            <a:r>
              <a:rPr lang="pl-PL" sz="1600"/>
              <a:t>Instytut Informatyki i Automatyki Morskiej</a:t>
            </a:r>
          </a:p>
        </p:txBody>
      </p:sp>
      <p:sp>
        <p:nvSpPr>
          <p:cNvPr id="18" name="Trójkąt równoramienny 17">
            <a:extLst>
              <a:ext uri="{FF2B5EF4-FFF2-40B4-BE49-F238E27FC236}">
                <a16:creationId xmlns:a16="http://schemas.microsoft.com/office/drawing/2014/main" id="{1C06C448-C912-4707-9B65-C8D7782FC11F}"/>
              </a:ext>
            </a:extLst>
          </p:cNvPr>
          <p:cNvSpPr/>
          <p:nvPr/>
        </p:nvSpPr>
        <p:spPr>
          <a:xfrm>
            <a:off x="1446296" y="3945332"/>
            <a:ext cx="311788" cy="2946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Trójkąt równoramienny 18">
            <a:extLst>
              <a:ext uri="{FF2B5EF4-FFF2-40B4-BE49-F238E27FC236}">
                <a16:creationId xmlns:a16="http://schemas.microsoft.com/office/drawing/2014/main" id="{23E33A54-D607-4194-B312-E19162B61309}"/>
              </a:ext>
            </a:extLst>
          </p:cNvPr>
          <p:cNvSpPr/>
          <p:nvPr/>
        </p:nvSpPr>
        <p:spPr>
          <a:xfrm>
            <a:off x="7422752" y="3970081"/>
            <a:ext cx="311788" cy="2946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Trójkąt równoramienny 19">
            <a:extLst>
              <a:ext uri="{FF2B5EF4-FFF2-40B4-BE49-F238E27FC236}">
                <a16:creationId xmlns:a16="http://schemas.microsoft.com/office/drawing/2014/main" id="{7B4CB413-9079-4DBF-9097-62BA2DEA5497}"/>
              </a:ext>
            </a:extLst>
          </p:cNvPr>
          <p:cNvSpPr/>
          <p:nvPr/>
        </p:nvSpPr>
        <p:spPr>
          <a:xfrm rot="10800000">
            <a:off x="4140012" y="4015186"/>
            <a:ext cx="311788" cy="2946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Trójkąt równoramienny 20">
            <a:extLst>
              <a:ext uri="{FF2B5EF4-FFF2-40B4-BE49-F238E27FC236}">
                <a16:creationId xmlns:a16="http://schemas.microsoft.com/office/drawing/2014/main" id="{8B257B4A-51DB-41BA-B4CF-4FAE587DB403}"/>
              </a:ext>
            </a:extLst>
          </p:cNvPr>
          <p:cNvSpPr/>
          <p:nvPr/>
        </p:nvSpPr>
        <p:spPr>
          <a:xfrm rot="10800000">
            <a:off x="10464915" y="4003835"/>
            <a:ext cx="311788" cy="2946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259383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4b7d863f9fbf51130aba85f8edb0498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88" r="4273" b="2"/>
          <a:stretch/>
        </p:blipFill>
        <p:spPr bwMode="auto">
          <a:xfrm>
            <a:off x="20" y="10"/>
            <a:ext cx="4578252" cy="2608947"/>
          </a:xfrm>
          <a:prstGeom prst="rect">
            <a:avLst/>
          </a:prstGeom>
          <a:noFill/>
          <a:extLst>
            <a:ext uri="{909E8E84-426E-40DD-AFC4-6F175D3DCCD1}">
              <a14:hiddenFill xmlns:a14="http://schemas.microsoft.com/office/drawing/2010/main">
                <a:solidFill>
                  <a:srgbClr val="FFFFFF"/>
                </a:solidFill>
              </a14:hiddenFill>
            </a:ext>
          </a:extLst>
        </p:spPr>
      </p:pic>
      <p:sp>
        <p:nvSpPr>
          <p:cNvPr id="5159" name="Rectangle 5158">
            <a:extLst>
              <a:ext uri="{FF2B5EF4-FFF2-40B4-BE49-F238E27FC236}">
                <a16:creationId xmlns:a16="http://schemas.microsoft.com/office/drawing/2014/main" id="{6C44DDCC-C10C-4075-9F45-FA0F08EA9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5126" name="Rectangle 14"/>
          <p:cNvSpPr>
            <a:spLocks noGrp="1" noChangeArrowheads="1"/>
          </p:cNvSpPr>
          <p:nvPr>
            <p:ph type="title"/>
          </p:nvPr>
        </p:nvSpPr>
        <p:spPr>
          <a:xfrm>
            <a:off x="5204707" y="457280"/>
            <a:ext cx="6400367" cy="1431399"/>
          </a:xfrm>
        </p:spPr>
        <p:txBody>
          <a:bodyPr vert="horz" lIns="91440" tIns="45720" rIns="91440" bIns="45720" rtlCol="0" anchor="ctr">
            <a:normAutofit/>
          </a:bodyPr>
          <a:lstStyle/>
          <a:p>
            <a:pPr algn="l"/>
            <a:r>
              <a:rPr lang="en-US"/>
              <a:t>Od </a:t>
            </a:r>
            <a:r>
              <a:rPr lang="en-US" err="1"/>
              <a:t>automatyki</a:t>
            </a:r>
            <a:r>
              <a:rPr lang="en-US"/>
              <a:t> </a:t>
            </a:r>
            <a:r>
              <a:rPr lang="en-US" err="1"/>
              <a:t>morskiej</a:t>
            </a:r>
            <a:r>
              <a:rPr lang="en-US"/>
              <a:t> do </a:t>
            </a:r>
            <a:r>
              <a:rPr lang="en-US" err="1"/>
              <a:t>informatyki</a:t>
            </a:r>
            <a:r>
              <a:rPr lang="en-US"/>
              <a:t> …</a:t>
            </a:r>
          </a:p>
        </p:txBody>
      </p:sp>
      <p:pic>
        <p:nvPicPr>
          <p:cNvPr id="1032" name="Picture 8" descr="biznesmen dotykający wirtualnej grafiki z koncepcją technologii ai, łącząc inteligentnego robota ai, wprowadź wiersz polecenia do generowania pomysłów, futurystycznej transformacji technologii, cyberbezpieczeństwa. - quantum computing zdjęcia i obrazy z banku zdjęć">
            <a:extLst>
              <a:ext uri="{FF2B5EF4-FFF2-40B4-BE49-F238E27FC236}">
                <a16:creationId xmlns:a16="http://schemas.microsoft.com/office/drawing/2014/main" id="{8E5FCC45-6AB0-8BBD-8475-186340BB59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17" r="15446"/>
          <a:stretch/>
        </p:blipFill>
        <p:spPr bwMode="auto">
          <a:xfrm>
            <a:off x="20" y="2608956"/>
            <a:ext cx="4560179" cy="4249043"/>
          </a:xfrm>
          <a:prstGeom prst="rect">
            <a:avLst/>
          </a:prstGeom>
          <a:noFill/>
          <a:extLst>
            <a:ext uri="{909E8E84-426E-40DD-AFC4-6F175D3DCCD1}">
              <a14:hiddenFill xmlns:a14="http://schemas.microsoft.com/office/drawing/2010/main">
                <a:solidFill>
                  <a:srgbClr val="FFFFFF"/>
                </a:solidFill>
              </a14:hiddenFill>
            </a:ext>
          </a:extLst>
        </p:spPr>
      </p:pic>
      <p:sp>
        <p:nvSpPr>
          <p:cNvPr id="5161" name="Rectangle 5160">
            <a:extLst>
              <a:ext uri="{FF2B5EF4-FFF2-40B4-BE49-F238E27FC236}">
                <a16:creationId xmlns:a16="http://schemas.microsoft.com/office/drawing/2014/main" id="{3620FE85-AFE2-4056-ACA1-568599FAD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3" name="Rectangle 5162">
            <a:extLst>
              <a:ext uri="{FF2B5EF4-FFF2-40B4-BE49-F238E27FC236}">
                <a16:creationId xmlns:a16="http://schemas.microsoft.com/office/drawing/2014/main" id="{6E77708F-73DD-4DD9-9489-B7F7C88F4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 name="pole tekstowe 3">
            <a:extLst>
              <a:ext uri="{FF2B5EF4-FFF2-40B4-BE49-F238E27FC236}">
                <a16:creationId xmlns:a16="http://schemas.microsoft.com/office/drawing/2014/main" id="{D5B1D08D-1E3B-8F52-AF37-15861A210182}"/>
              </a:ext>
            </a:extLst>
          </p:cNvPr>
          <p:cNvSpPr txBox="1"/>
          <p:nvPr/>
        </p:nvSpPr>
        <p:spPr>
          <a:xfrm>
            <a:off x="5207590" y="2194526"/>
            <a:ext cx="6397545" cy="4180873"/>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000" dirty="0" err="1">
                <a:solidFill>
                  <a:schemeClr val="bg1"/>
                </a:solidFill>
              </a:rPr>
              <a:t>Bezpośrednią</a:t>
            </a:r>
            <a:r>
              <a:rPr lang="en-US" sz="2000" dirty="0">
                <a:solidFill>
                  <a:schemeClr val="bg1"/>
                </a:solidFill>
              </a:rPr>
              <a:t> </a:t>
            </a:r>
            <a:r>
              <a:rPr lang="en-US" sz="2000" dirty="0" err="1">
                <a:solidFill>
                  <a:schemeClr val="bg1"/>
                </a:solidFill>
              </a:rPr>
              <a:t>poprzedniczką</a:t>
            </a:r>
            <a:r>
              <a:rPr lang="en-US" sz="2000" dirty="0">
                <a:solidFill>
                  <a:schemeClr val="bg1"/>
                </a:solidFill>
              </a:rPr>
              <a:t> </a:t>
            </a:r>
            <a:r>
              <a:rPr lang="en-US" sz="2000" dirty="0" err="1">
                <a:solidFill>
                  <a:schemeClr val="bg1"/>
                </a:solidFill>
              </a:rPr>
              <a:t>kierunku</a:t>
            </a:r>
            <a:r>
              <a:rPr lang="en-US" sz="2000" dirty="0">
                <a:solidFill>
                  <a:schemeClr val="bg1"/>
                </a:solidFill>
              </a:rPr>
              <a:t> </a:t>
            </a:r>
            <a:r>
              <a:rPr lang="en-US" sz="2000" b="1" dirty="0" err="1">
                <a:solidFill>
                  <a:schemeClr val="bg1"/>
                </a:solidFill>
              </a:rPr>
              <a:t>Informatyka</a:t>
            </a:r>
            <a:r>
              <a:rPr lang="en-US" sz="2000" dirty="0">
                <a:solidFill>
                  <a:schemeClr val="bg1"/>
                </a:solidFill>
              </a:rPr>
              <a:t> </a:t>
            </a:r>
            <a:r>
              <a:rPr lang="en-US" sz="2000" dirty="0" err="1">
                <a:solidFill>
                  <a:schemeClr val="bg1"/>
                </a:solidFill>
              </a:rPr>
              <a:t>była</a:t>
            </a:r>
            <a:r>
              <a:rPr lang="en-US" sz="2000" dirty="0">
                <a:solidFill>
                  <a:schemeClr val="bg1"/>
                </a:solidFill>
              </a:rPr>
              <a:t> </a:t>
            </a:r>
            <a:r>
              <a:rPr lang="en-US" sz="2000" dirty="0" err="1">
                <a:solidFill>
                  <a:schemeClr val="bg1"/>
                </a:solidFill>
              </a:rPr>
              <a:t>specjalność</a:t>
            </a:r>
            <a:r>
              <a:rPr lang="en-US" sz="2000" dirty="0">
                <a:solidFill>
                  <a:schemeClr val="bg1"/>
                </a:solidFill>
              </a:rPr>
              <a:t> </a:t>
            </a:r>
            <a:r>
              <a:rPr lang="en-US" sz="2000" b="1" dirty="0" err="1">
                <a:solidFill>
                  <a:schemeClr val="bg1"/>
                </a:solidFill>
              </a:rPr>
              <a:t>Automatyka</a:t>
            </a:r>
            <a:r>
              <a:rPr lang="en-US" sz="2000" b="1" dirty="0">
                <a:solidFill>
                  <a:schemeClr val="bg1"/>
                </a:solidFill>
              </a:rPr>
              <a:t> </a:t>
            </a:r>
            <a:r>
              <a:rPr lang="en-US" sz="2000" b="1" dirty="0" err="1">
                <a:solidFill>
                  <a:schemeClr val="bg1"/>
                </a:solidFill>
              </a:rPr>
              <a:t>Morska</a:t>
            </a:r>
            <a:r>
              <a:rPr lang="en-US" sz="2000" dirty="0">
                <a:solidFill>
                  <a:schemeClr val="bg1"/>
                </a:solidFill>
              </a:rPr>
              <a:t> </a:t>
            </a:r>
            <a:r>
              <a:rPr lang="en-US" sz="2000" dirty="0" err="1">
                <a:solidFill>
                  <a:schemeClr val="bg1"/>
                </a:solidFill>
              </a:rPr>
              <a:t>prowadzona</a:t>
            </a:r>
            <a:r>
              <a:rPr lang="en-US" sz="2000" dirty="0">
                <a:solidFill>
                  <a:schemeClr val="bg1"/>
                </a:solidFill>
              </a:rPr>
              <a:t> </a:t>
            </a:r>
            <a:r>
              <a:rPr lang="en-US" sz="2000" dirty="0" err="1">
                <a:solidFill>
                  <a:schemeClr val="bg1"/>
                </a:solidFill>
              </a:rPr>
              <a:t>na</a:t>
            </a:r>
            <a:r>
              <a:rPr lang="en-US" sz="2000" dirty="0">
                <a:solidFill>
                  <a:schemeClr val="bg1"/>
                </a:solidFill>
              </a:rPr>
              <a:t> </a:t>
            </a:r>
            <a:r>
              <a:rPr lang="en-US" sz="2000" dirty="0" err="1">
                <a:solidFill>
                  <a:schemeClr val="bg1"/>
                </a:solidFill>
              </a:rPr>
              <a:t>kierunku</a:t>
            </a:r>
            <a:r>
              <a:rPr lang="en-US" sz="2000" dirty="0">
                <a:solidFill>
                  <a:schemeClr val="bg1"/>
                </a:solidFill>
              </a:rPr>
              <a:t> </a:t>
            </a:r>
            <a:r>
              <a:rPr lang="en-US" sz="2000" b="1" dirty="0" err="1">
                <a:solidFill>
                  <a:schemeClr val="bg1"/>
                </a:solidFill>
              </a:rPr>
              <a:t>Oceanotechnika</a:t>
            </a:r>
            <a:r>
              <a:rPr lang="en-US" sz="2000" dirty="0">
                <a:solidFill>
                  <a:schemeClr val="bg1"/>
                </a:solidFill>
              </a:rPr>
              <a:t>.</a:t>
            </a:r>
          </a:p>
          <a:p>
            <a:pPr>
              <a:spcBef>
                <a:spcPct val="20000"/>
              </a:spcBef>
              <a:spcAft>
                <a:spcPts val="600"/>
              </a:spcAft>
              <a:buClr>
                <a:schemeClr val="accent2"/>
              </a:buClr>
              <a:buSzPct val="92000"/>
              <a:buFont typeface="Wingdings 2" panose="05020102010507070707" pitchFamily="18" charset="2"/>
              <a:buChar char=""/>
            </a:pPr>
            <a:endParaRPr lang="en-US" altLang="en-US" sz="2000" b="1" dirty="0">
              <a:solidFill>
                <a:schemeClr val="bg1"/>
              </a:solidFill>
            </a:endParaRPr>
          </a:p>
          <a:p>
            <a:pPr>
              <a:spcBef>
                <a:spcPct val="20000"/>
              </a:spcBef>
              <a:spcAft>
                <a:spcPts val="600"/>
              </a:spcAft>
              <a:buClr>
                <a:schemeClr val="accent2"/>
              </a:buClr>
              <a:buSzPct val="92000"/>
            </a:pPr>
            <a:r>
              <a:rPr lang="en-US" altLang="en-US" sz="2000" b="1" dirty="0" err="1">
                <a:solidFill>
                  <a:schemeClr val="bg1"/>
                </a:solidFill>
              </a:rPr>
              <a:t>Kierunek</a:t>
            </a:r>
            <a:r>
              <a:rPr lang="en-US" altLang="en-US" sz="2000" b="1" dirty="0">
                <a:solidFill>
                  <a:schemeClr val="bg1"/>
                </a:solidFill>
              </a:rPr>
              <a:t> </a:t>
            </a:r>
            <a:r>
              <a:rPr lang="en-US" altLang="en-US" sz="2000" b="1" dirty="0" err="1">
                <a:solidFill>
                  <a:schemeClr val="bg1"/>
                </a:solidFill>
              </a:rPr>
              <a:t>Informatyka</a:t>
            </a:r>
            <a:r>
              <a:rPr lang="en-US" altLang="en-US" sz="2000" b="1" dirty="0">
                <a:solidFill>
                  <a:schemeClr val="bg1"/>
                </a:solidFill>
              </a:rPr>
              <a:t> </a:t>
            </a:r>
            <a:r>
              <a:rPr lang="en-US" altLang="en-US" sz="2000" dirty="0" err="1">
                <a:solidFill>
                  <a:schemeClr val="bg1"/>
                </a:solidFill>
              </a:rPr>
              <a:t>został</a:t>
            </a:r>
            <a:r>
              <a:rPr lang="en-US" altLang="en-US" sz="2000" dirty="0">
                <a:solidFill>
                  <a:schemeClr val="bg1"/>
                </a:solidFill>
              </a:rPr>
              <a:t> </a:t>
            </a:r>
            <a:r>
              <a:rPr lang="en-US" altLang="en-US" sz="2000" dirty="0" err="1">
                <a:solidFill>
                  <a:schemeClr val="bg1"/>
                </a:solidFill>
              </a:rPr>
              <a:t>uruchomiony</a:t>
            </a:r>
            <a:br>
              <a:rPr lang="en-US" altLang="en-US" sz="2000" dirty="0">
                <a:solidFill>
                  <a:schemeClr val="bg1"/>
                </a:solidFill>
              </a:rPr>
            </a:br>
            <a:r>
              <a:rPr lang="en-US" sz="2000" b="1" dirty="0">
                <a:solidFill>
                  <a:schemeClr val="bg1"/>
                </a:solidFill>
              </a:rPr>
              <a:t>1 </a:t>
            </a:r>
            <a:r>
              <a:rPr lang="en-US" sz="2000" b="1" dirty="0" err="1">
                <a:solidFill>
                  <a:schemeClr val="bg1"/>
                </a:solidFill>
              </a:rPr>
              <a:t>października</a:t>
            </a:r>
            <a:r>
              <a:rPr lang="en-US" sz="2000" b="1" dirty="0">
                <a:solidFill>
                  <a:schemeClr val="bg1"/>
                </a:solidFill>
              </a:rPr>
              <a:t> 1991</a:t>
            </a:r>
            <a:r>
              <a:rPr lang="en-US" sz="2000" dirty="0">
                <a:solidFill>
                  <a:schemeClr val="bg1"/>
                </a:solidFill>
              </a:rPr>
              <a:t> i do </a:t>
            </a:r>
            <a:r>
              <a:rPr lang="en-US" sz="2000" dirty="0" err="1">
                <a:solidFill>
                  <a:schemeClr val="bg1"/>
                </a:solidFill>
              </a:rPr>
              <a:t>momentu</a:t>
            </a:r>
            <a:r>
              <a:rPr lang="en-US" sz="2000" dirty="0">
                <a:solidFill>
                  <a:schemeClr val="bg1"/>
                </a:solidFill>
              </a:rPr>
              <a:t> </a:t>
            </a:r>
            <a:r>
              <a:rPr lang="en-US" sz="2000" dirty="0" err="1">
                <a:solidFill>
                  <a:schemeClr val="bg1"/>
                </a:solidFill>
              </a:rPr>
              <a:t>powstania</a:t>
            </a:r>
            <a:r>
              <a:rPr lang="en-US" sz="2000" dirty="0">
                <a:solidFill>
                  <a:schemeClr val="bg1"/>
                </a:solidFill>
              </a:rPr>
              <a:t> </a:t>
            </a:r>
            <a:r>
              <a:rPr lang="en-US" sz="2000" dirty="0" err="1">
                <a:solidFill>
                  <a:schemeClr val="bg1"/>
                </a:solidFill>
              </a:rPr>
              <a:t>Wydziału</a:t>
            </a:r>
            <a:r>
              <a:rPr lang="en-US" sz="2000" dirty="0">
                <a:solidFill>
                  <a:schemeClr val="bg1"/>
                </a:solidFill>
              </a:rPr>
              <a:t> </a:t>
            </a:r>
            <a:r>
              <a:rPr lang="en-US" sz="2000" dirty="0" err="1">
                <a:solidFill>
                  <a:schemeClr val="bg1"/>
                </a:solidFill>
              </a:rPr>
              <a:t>Informatyki</a:t>
            </a:r>
            <a:r>
              <a:rPr lang="en-US" sz="2000" dirty="0">
                <a:solidFill>
                  <a:schemeClr val="bg1"/>
                </a:solidFill>
              </a:rPr>
              <a:t> </a:t>
            </a:r>
            <a:r>
              <a:rPr lang="en-US" sz="2000" dirty="0" err="1">
                <a:solidFill>
                  <a:schemeClr val="bg1"/>
                </a:solidFill>
              </a:rPr>
              <a:t>był</a:t>
            </a:r>
            <a:r>
              <a:rPr lang="en-US" sz="2000" dirty="0">
                <a:solidFill>
                  <a:schemeClr val="bg1"/>
                </a:solidFill>
              </a:rPr>
              <a:t> </a:t>
            </a:r>
            <a:r>
              <a:rPr lang="en-US" sz="2000" dirty="0" err="1">
                <a:solidFill>
                  <a:schemeClr val="bg1"/>
                </a:solidFill>
              </a:rPr>
              <a:t>prowadzony</a:t>
            </a:r>
            <a:r>
              <a:rPr lang="en-US" sz="2000" dirty="0">
                <a:solidFill>
                  <a:schemeClr val="bg1"/>
                </a:solidFill>
              </a:rPr>
              <a:t> </a:t>
            </a:r>
            <a:r>
              <a:rPr lang="en-US" sz="2000" dirty="0" err="1">
                <a:solidFill>
                  <a:schemeClr val="bg1"/>
                </a:solidFill>
              </a:rPr>
              <a:t>najpierw</a:t>
            </a:r>
            <a:r>
              <a:rPr lang="en-US" sz="2000" dirty="0">
                <a:solidFill>
                  <a:schemeClr val="bg1"/>
                </a:solidFill>
              </a:rPr>
              <a:t> </a:t>
            </a:r>
            <a:r>
              <a:rPr lang="en-US" sz="2000" dirty="0" err="1">
                <a:solidFill>
                  <a:schemeClr val="bg1"/>
                </a:solidFill>
              </a:rPr>
              <a:t>przez</a:t>
            </a:r>
            <a:r>
              <a:rPr lang="en-US" sz="2000" dirty="0">
                <a:solidFill>
                  <a:schemeClr val="bg1"/>
                </a:solidFill>
              </a:rPr>
              <a:t> </a:t>
            </a:r>
            <a:r>
              <a:rPr lang="en-US" sz="2000" b="1" dirty="0" err="1">
                <a:solidFill>
                  <a:schemeClr val="bg1"/>
                </a:solidFill>
              </a:rPr>
              <a:t>Instytut</a:t>
            </a:r>
            <a:r>
              <a:rPr lang="en-US" sz="2000" b="1" dirty="0">
                <a:solidFill>
                  <a:schemeClr val="bg1"/>
                </a:solidFill>
              </a:rPr>
              <a:t> </a:t>
            </a:r>
            <a:r>
              <a:rPr lang="en-US" sz="2000" b="1" dirty="0" err="1">
                <a:solidFill>
                  <a:schemeClr val="bg1"/>
                </a:solidFill>
              </a:rPr>
              <a:t>Informatyki</a:t>
            </a:r>
            <a:r>
              <a:rPr lang="en-US" sz="2000" b="1" dirty="0">
                <a:solidFill>
                  <a:schemeClr val="bg1"/>
                </a:solidFill>
              </a:rPr>
              <a:t> i </a:t>
            </a:r>
            <a:r>
              <a:rPr lang="en-US" sz="2000" b="1" dirty="0" err="1">
                <a:solidFill>
                  <a:schemeClr val="bg1"/>
                </a:solidFill>
              </a:rPr>
              <a:t>Automatyki</a:t>
            </a:r>
            <a:r>
              <a:rPr lang="en-US" sz="2000" b="1" dirty="0">
                <a:solidFill>
                  <a:schemeClr val="bg1"/>
                </a:solidFill>
              </a:rPr>
              <a:t> </a:t>
            </a:r>
            <a:r>
              <a:rPr lang="en-US" sz="2000" b="1" dirty="0" err="1">
                <a:solidFill>
                  <a:schemeClr val="bg1"/>
                </a:solidFill>
              </a:rPr>
              <a:t>Morskiej</a:t>
            </a:r>
            <a:r>
              <a:rPr lang="en-US" sz="2000" dirty="0">
                <a:solidFill>
                  <a:schemeClr val="bg1"/>
                </a:solidFill>
              </a:rPr>
              <a:t>, a </a:t>
            </a:r>
            <a:r>
              <a:rPr lang="en-US" sz="2000" dirty="0" err="1">
                <a:solidFill>
                  <a:schemeClr val="bg1"/>
                </a:solidFill>
              </a:rPr>
              <a:t>późnej</a:t>
            </a:r>
            <a:r>
              <a:rPr lang="en-US" sz="2000" dirty="0">
                <a:solidFill>
                  <a:schemeClr val="bg1"/>
                </a:solidFill>
              </a:rPr>
              <a:t> </a:t>
            </a:r>
            <a:r>
              <a:rPr lang="en-US" sz="2000" dirty="0" err="1">
                <a:solidFill>
                  <a:schemeClr val="bg1"/>
                </a:solidFill>
              </a:rPr>
              <a:t>przez</a:t>
            </a:r>
            <a:r>
              <a:rPr lang="en-US" sz="2000" dirty="0">
                <a:solidFill>
                  <a:schemeClr val="bg1"/>
                </a:solidFill>
              </a:rPr>
              <a:t> </a:t>
            </a:r>
            <a:r>
              <a:rPr lang="en-US" sz="2000" b="1" dirty="0" err="1">
                <a:solidFill>
                  <a:schemeClr val="bg1"/>
                </a:solidFill>
              </a:rPr>
              <a:t>Instytut</a:t>
            </a:r>
            <a:r>
              <a:rPr lang="en-US" sz="2000" b="1" dirty="0">
                <a:solidFill>
                  <a:schemeClr val="bg1"/>
                </a:solidFill>
              </a:rPr>
              <a:t> </a:t>
            </a:r>
            <a:r>
              <a:rPr lang="en-US" sz="2000" b="1" dirty="0" err="1">
                <a:solidFill>
                  <a:schemeClr val="bg1"/>
                </a:solidFill>
              </a:rPr>
              <a:t>Informatyki</a:t>
            </a:r>
            <a:r>
              <a:rPr lang="en-US" sz="2000" dirty="0">
                <a:solidFill>
                  <a:schemeClr val="bg1"/>
                </a:solidFill>
              </a:rPr>
              <a:t>.</a:t>
            </a:r>
          </a:p>
        </p:txBody>
      </p:sp>
    </p:spTree>
    <p:extLst>
      <p:ext uri="{BB962C8B-B14F-4D97-AF65-F5344CB8AC3E}">
        <p14:creationId xmlns:p14="http://schemas.microsoft.com/office/powerpoint/2010/main" val="484487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Dywidenda">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12c014-c9c4-4cad-bea7-8302e2e90503">
      <Terms xmlns="http://schemas.microsoft.com/office/infopath/2007/PartnerControls"/>
    </lcf76f155ced4ddcb4097134ff3c332f>
    <TaxCatchAll xmlns="eb674dc9-42b5-42cb-8431-ac64d6376e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FB29E3CB3377B4A9D9B6AF5B3F830A0" ma:contentTypeVersion="17" ma:contentTypeDescription="Utwórz nowy dokument." ma:contentTypeScope="" ma:versionID="a441311136078cd3cbb7706dc354bbba">
  <xsd:schema xmlns:xsd="http://www.w3.org/2001/XMLSchema" xmlns:xs="http://www.w3.org/2001/XMLSchema" xmlns:p="http://schemas.microsoft.com/office/2006/metadata/properties" xmlns:ns2="0312c014-c9c4-4cad-bea7-8302e2e90503" xmlns:ns3="eb674dc9-42b5-42cb-8431-ac64d6376ed3" targetNamespace="http://schemas.microsoft.com/office/2006/metadata/properties" ma:root="true" ma:fieldsID="5fbf5cb796ef8cb78df385c19ffdeba2" ns2:_="" ns3:_="">
    <xsd:import namespace="0312c014-c9c4-4cad-bea7-8302e2e90503"/>
    <xsd:import namespace="eb674dc9-42b5-42cb-8431-ac64d6376e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12c014-c9c4-4cad-bea7-8302e2e905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Tagi obrazów" ma:readOnly="false" ma:fieldId="{5cf76f15-5ced-4ddc-b409-7134ff3c332f}" ma:taxonomyMulti="true" ma:sspId="0f75504c-8deb-420d-8aae-fe9e28053b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674dc9-42b5-42cb-8431-ac64d6376ed3"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element name="TaxCatchAll" ma:index="21" nillable="true" ma:displayName="Taxonomy Catch All Column" ma:hidden="true" ma:list="{2560cafc-3095-43f0-917a-a8638043f02d}" ma:internalName="TaxCatchAll" ma:showField="CatchAllData" ma:web="eb674dc9-42b5-42cb-8431-ac64d6376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60F3A1-FEFD-49DF-A7A6-DE97A0357A88}">
  <ds:schemaRefs>
    <ds:schemaRef ds:uri="http://schemas.microsoft.com/sharepoint/v3/contenttype/forms"/>
  </ds:schemaRefs>
</ds:datastoreItem>
</file>

<file path=customXml/itemProps2.xml><?xml version="1.0" encoding="utf-8"?>
<ds:datastoreItem xmlns:ds="http://schemas.openxmlformats.org/officeDocument/2006/customXml" ds:itemID="{B2B4703A-BE29-4EE5-9110-C34C18A209C6}">
  <ds:schemaRefs>
    <ds:schemaRef ds:uri="http://purl.org/dc/dcmitype/"/>
    <ds:schemaRef ds:uri="http://www.w3.org/XML/1998/namespace"/>
    <ds:schemaRef ds:uri="http://schemas.microsoft.com/office/2006/metadata/properties"/>
    <ds:schemaRef ds:uri="eb674dc9-42b5-42cb-8431-ac64d6376ed3"/>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0312c014-c9c4-4cad-bea7-8302e2e90503"/>
    <ds:schemaRef ds:uri="http://purl.org/dc/terms/"/>
  </ds:schemaRefs>
</ds:datastoreItem>
</file>

<file path=customXml/itemProps3.xml><?xml version="1.0" encoding="utf-8"?>
<ds:datastoreItem xmlns:ds="http://schemas.openxmlformats.org/officeDocument/2006/customXml" ds:itemID="{B8E5E48C-AA22-4881-BB78-C00E30FB9B3D}">
  <ds:schemaRefs>
    <ds:schemaRef ds:uri="0312c014-c9c4-4cad-bea7-8302e2e90503"/>
    <ds:schemaRef ds:uri="eb674dc9-42b5-42cb-8431-ac64d6376e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TM03457464[[fn=Dywidenda]]</Template>
  <TotalTime>191</TotalTime>
  <Words>2036</Words>
  <Application>Microsoft Office PowerPoint</Application>
  <PresentationFormat>Panoramiczny</PresentationFormat>
  <Paragraphs>240</Paragraphs>
  <Slides>31</Slides>
  <Notes>23</Notes>
  <HiddenSlides>0</HiddenSlides>
  <MMClips>0</MMClips>
  <ScaleCrop>false</ScaleCrop>
  <HeadingPairs>
    <vt:vector size="8" baseType="variant">
      <vt:variant>
        <vt:lpstr>Używane czcionki</vt:lpstr>
      </vt:variant>
      <vt:variant>
        <vt:i4>15</vt:i4>
      </vt:variant>
      <vt:variant>
        <vt:lpstr>Motyw</vt:lpstr>
      </vt:variant>
      <vt:variant>
        <vt:i4>1</vt:i4>
      </vt:variant>
      <vt:variant>
        <vt:lpstr>Osadzone serwery OLE</vt:lpstr>
      </vt:variant>
      <vt:variant>
        <vt:i4>2</vt:i4>
      </vt:variant>
      <vt:variant>
        <vt:lpstr>Tytuły slajdów</vt:lpstr>
      </vt:variant>
      <vt:variant>
        <vt:i4>31</vt:i4>
      </vt:variant>
    </vt:vector>
  </HeadingPairs>
  <TitlesOfParts>
    <vt:vector size="49" baseType="lpstr">
      <vt:lpstr>Aptos</vt:lpstr>
      <vt:lpstr>Arial</vt:lpstr>
      <vt:lpstr>Calibri</vt:lpstr>
      <vt:lpstr>Calibri Light</vt:lpstr>
      <vt:lpstr>Cambria</vt:lpstr>
      <vt:lpstr>Century Gothic</vt:lpstr>
      <vt:lpstr>Franklin Gothic Book</vt:lpstr>
      <vt:lpstr>Franklin Gothic Demi</vt:lpstr>
      <vt:lpstr>Geomanist</vt:lpstr>
      <vt:lpstr>Gill Sans MT</vt:lpstr>
      <vt:lpstr>Symbol</vt:lpstr>
      <vt:lpstr>Times New Roman</vt:lpstr>
      <vt:lpstr>Trebuchet MS</vt:lpstr>
      <vt:lpstr>Wingdings</vt:lpstr>
      <vt:lpstr>Wingdings 2</vt:lpstr>
      <vt:lpstr>Dywidenda</vt:lpstr>
      <vt:lpstr>CorelDRAW</vt:lpstr>
      <vt:lpstr>Acrobat Document</vt:lpstr>
      <vt:lpstr>25 lat Wydziału Informatyki Zachodniopomorskiego Uniwersytetu Technologicznego w Szczecinie   dr hab. inż. JerzY Pejaś, prof. ZUT</vt:lpstr>
      <vt:lpstr>WYDZIAŁ INFORMATYKI MA już 25 lat!</vt:lpstr>
      <vt:lpstr>Akredytacje Polskiej komisji akredytacyjnej i Komisji akredytacyjnej uczelni technicznych</vt:lpstr>
      <vt:lpstr>certyfikatY Komisji akredytacyjnej uczelni technicznych</vt:lpstr>
      <vt:lpstr>O WYDZIALE informatyki</vt:lpstr>
      <vt:lpstr>O wydziale informatyki</vt:lpstr>
      <vt:lpstr>O wydziale informatyki</vt:lpstr>
      <vt:lpstr>  trochę historii</vt:lpstr>
      <vt:lpstr>Od automatyki morskiej do informatyki …</vt:lpstr>
      <vt:lpstr>Poczet dziekanów Wydziału Informatyki</vt:lpstr>
      <vt:lpstr>Twórca Wydziału Informatyki profesor Jerzy Sołdek</vt:lpstr>
      <vt:lpstr>Ostatnie posiedzenie Rady Wydziału Informatyki</vt:lpstr>
      <vt:lpstr>Zawsze w naszej pamięci…</vt:lpstr>
      <vt:lpstr>  wydział informatyki dzisiaj …</vt:lpstr>
      <vt:lpstr>serwer obliczeniowy Supermicro AS-4124GS-TNR</vt:lpstr>
      <vt:lpstr>laboratoria</vt:lpstr>
      <vt:lpstr>Absolwenci Wydziału Informatyki</vt:lpstr>
      <vt:lpstr>Uprawnienia do nadawania stopni naukowych</vt:lpstr>
      <vt:lpstr>Liczba nadanych stopni naukowych</vt:lpstr>
      <vt:lpstr>Struktura WYDZIAŁU iNFORMATYKI - katedry</vt:lpstr>
      <vt:lpstr>Badania naukowe</vt:lpstr>
      <vt:lpstr>Badania naukowe</vt:lpstr>
      <vt:lpstr>Liczba publikacji (czasopisma z IF,  konferencje Core A*, A, B) </vt:lpstr>
      <vt:lpstr>Prace badawczo-rozwojowe: DRONY, OBRAZOWANIE MULTISPEKTRALNE, TERMOWIZJA, LIDAR</vt:lpstr>
      <vt:lpstr>Prace badawczo-rozwojowe:  PKI, systemy podpisu elektronicznego, certyfikacja produktów</vt:lpstr>
      <vt:lpstr>Prace badawczo-rozwojowe:  Projekt SYSABA (SYStem for Applied Behavioral Analysis) </vt:lpstr>
      <vt:lpstr>Przyszłość – nowy budynek…</vt:lpstr>
      <vt:lpstr>Rada ds. Kompetencji Absolwentów  Wydziału Informatyki ZUT, od 10 grudnia 2010 r. </vt:lpstr>
      <vt:lpstr>Liczymy Także na dawnych współpracowników prof.  jerzego Sołdka</vt:lpstr>
      <vt:lpstr>Dziękuję za uwagę</vt:lpstr>
      <vt:lpstr>Wydział informatyki 1999 –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of computer science and information systems</dc:title>
  <dc:creator>Anna Barcz</dc:creator>
  <cp:lastModifiedBy>Jerzy Pejaś</cp:lastModifiedBy>
  <cp:revision>12</cp:revision>
  <dcterms:created xsi:type="dcterms:W3CDTF">2018-07-02T17:22:33Z</dcterms:created>
  <dcterms:modified xsi:type="dcterms:W3CDTF">2024-05-27T20:15:38Z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0x0101004FB29E3CB3377B4A9D9B6AF5B3F830A0</vt:lpwstr>
  </property>
  <property fmtid="{D5CDD505-2E9C-101B-9397-08002B2CF9AE}" pid="3" name="MSIP_Label_50945193-57ff-457d-9504-518e9bfb59a9_Enabled">
    <vt:lpwstr>true</vt:lpwstr>
  </property>
  <property fmtid="{D5CDD505-2E9C-101B-9397-08002B2CF9AE}" pid="4" name="MSIP_Label_50945193-57ff-457d-9504-518e9bfb59a9_SetDate">
    <vt:lpwstr>2022-09-26T11:01:47Z</vt:lpwstr>
  </property>
  <property fmtid="{D5CDD505-2E9C-101B-9397-08002B2CF9AE}" pid="5" name="MSIP_Label_50945193-57ff-457d-9504-518e9bfb59a9_Method">
    <vt:lpwstr>Standard</vt:lpwstr>
  </property>
  <property fmtid="{D5CDD505-2E9C-101B-9397-08002B2CF9AE}" pid="6" name="MSIP_Label_50945193-57ff-457d-9504-518e9bfb59a9_Name">
    <vt:lpwstr>ZUT</vt:lpwstr>
  </property>
  <property fmtid="{D5CDD505-2E9C-101B-9397-08002B2CF9AE}" pid="7" name="MSIP_Label_50945193-57ff-457d-9504-518e9bfb59a9_SiteId">
    <vt:lpwstr>0aa66ad4-f98f-4515-b7c9-b60fd37ad027</vt:lpwstr>
  </property>
  <property fmtid="{D5CDD505-2E9C-101B-9397-08002B2CF9AE}" pid="8" name="MSIP_Label_50945193-57ff-457d-9504-518e9bfb59a9_ActionId">
    <vt:lpwstr>66fb4122-969a-42c1-95a5-ac1a5e575575</vt:lpwstr>
  </property>
  <property fmtid="{D5CDD505-2E9C-101B-9397-08002B2CF9AE}" pid="9" name="MSIP_Label_50945193-57ff-457d-9504-518e9bfb59a9_ContentBits">
    <vt:lpwstr>0</vt:lpwstr>
  </property>
  <property fmtid="{D5CDD505-2E9C-101B-9397-08002B2CF9AE}" pid="10" name="MediaServiceImageTags">
    <vt:lpwstr/>
  </property>
</Properties>
</file>